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5143500" cx="9144000"/>
  <p:notesSz cx="6858000" cy="9144000"/>
  <p:embeddedFontLst>
    <p:embeddedFont>
      <p:font typeface="Proxima Nova"/>
      <p:regular r:id="rId39"/>
      <p:bold r:id="rId40"/>
      <p:italic r:id="rId41"/>
      <p:boldItalic r:id="rId42"/>
    </p:embeddedFont>
    <p:embeddedFont>
      <p:font typeface="Poppins"/>
      <p:regular r:id="rId43"/>
      <p:bold r:id="rId44"/>
      <p:italic r:id="rId45"/>
      <p:boldItalic r:id="rId46"/>
    </p:embeddedFont>
    <p:embeddedFont>
      <p:font typeface="Barlow Condensed"/>
      <p:regular r:id="rId47"/>
      <p:bold r:id="rId48"/>
      <p:italic r:id="rId49"/>
      <p:boldItalic r:id="rId50"/>
    </p:embeddedFont>
    <p:embeddedFont>
      <p:font typeface="Barlow"/>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roximaNova-bold.fntdata"/><Relationship Id="rId42" Type="http://schemas.openxmlformats.org/officeDocument/2006/relationships/font" Target="fonts/ProximaNova-boldItalic.fntdata"/><Relationship Id="rId41" Type="http://schemas.openxmlformats.org/officeDocument/2006/relationships/font" Target="fonts/ProximaNova-italic.fntdata"/><Relationship Id="rId44" Type="http://schemas.openxmlformats.org/officeDocument/2006/relationships/font" Target="fonts/Poppins-bold.fntdata"/><Relationship Id="rId43" Type="http://schemas.openxmlformats.org/officeDocument/2006/relationships/font" Target="fonts/Poppins-regular.fntdata"/><Relationship Id="rId46" Type="http://schemas.openxmlformats.org/officeDocument/2006/relationships/font" Target="fonts/Poppins-boldItalic.fntdata"/><Relationship Id="rId45" Type="http://schemas.openxmlformats.org/officeDocument/2006/relationships/font" Target="fonts/Poppi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BarlowCondensed-bold.fntdata"/><Relationship Id="rId47" Type="http://schemas.openxmlformats.org/officeDocument/2006/relationships/font" Target="fonts/BarlowCondensed-regular.fntdata"/><Relationship Id="rId49" Type="http://schemas.openxmlformats.org/officeDocument/2006/relationships/font" Target="fonts/BarlowCondense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font" Target="fonts/ProximaNova-regular.fntdata"/><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Barlow-regular.fntdata"/><Relationship Id="rId50" Type="http://schemas.openxmlformats.org/officeDocument/2006/relationships/font" Target="fonts/BarlowCondensed-boldItalic.fntdata"/><Relationship Id="rId53" Type="http://schemas.openxmlformats.org/officeDocument/2006/relationships/font" Target="fonts/Barlow-italic.fntdata"/><Relationship Id="rId52" Type="http://schemas.openxmlformats.org/officeDocument/2006/relationships/font" Target="fonts/Barlow-bold.fntdata"/><Relationship Id="rId11" Type="http://schemas.openxmlformats.org/officeDocument/2006/relationships/slide" Target="slides/slide5.xml"/><Relationship Id="rId10" Type="http://schemas.openxmlformats.org/officeDocument/2006/relationships/slide" Target="slides/slide4.xml"/><Relationship Id="rId54" Type="http://schemas.openxmlformats.org/officeDocument/2006/relationships/font" Target="fonts/Barlow-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39e75413c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39e75413c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5500c537e5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5500c537e5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5500c537e5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5500c537e5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5500c537e5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5500c537e5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6008b18a6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6008b18a6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5500c537e5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5500c537e5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5500c537e5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5500c537e5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5500c537e5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5500c537e5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5500c537e5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5500c537e5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5500c537e5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5500c537e5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5500c537e5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5500c537e5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41b73d7d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41b73d7d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5500c537e5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5500c537e5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5500c537e5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5500c537e5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6008b18a6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6008b18a6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5500c537e5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5500c537e5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5500c537e5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5500c537e5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5500c537e5_0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25500c537e5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5500c537e5_0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25500c537e5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5500c537e5_0_3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25500c537e5_0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5500c537e5_0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25500c537e5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6008b18a64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26008b18a6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5500c537e5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5500c537e5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5500c537e5_0_4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25500c537e5_0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5500c537e5_0_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25500c537e5_0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5500c537e5_0_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25500c537e5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5500c537e5_0_4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5500c537e5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5500c537e5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5500c537e5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5500c537e5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5500c537e5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5500c537e5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5500c537e5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5500c537e5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5500c537e5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5500c537e5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5500c537e5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00ADBC"/>
        </a:solidFill>
      </p:bgPr>
    </p:bg>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Clr>
                <a:srgbClr val="FFFFFF"/>
              </a:buClr>
              <a:buSzPts val="3600"/>
              <a:buFont typeface="Proxima Nova"/>
              <a:buNone/>
              <a:defRPr b="1" sz="3600">
                <a:solidFill>
                  <a:srgbClr val="FFFFFF"/>
                </a:solidFill>
                <a:latin typeface="Proxima Nova"/>
                <a:ea typeface="Proxima Nova"/>
                <a:cs typeface="Proxima Nova"/>
                <a:sym typeface="Proxima Nova"/>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0" name="Shape 60"/>
        <p:cNvGrpSpPr/>
        <p:nvPr/>
      </p:nvGrpSpPr>
      <p:grpSpPr>
        <a:xfrm>
          <a:off x="0" y="0"/>
          <a:ext cx="0" cy="0"/>
          <a:chOff x="0" y="0"/>
          <a:chExt cx="0" cy="0"/>
        </a:xfrm>
      </p:grpSpPr>
      <p:sp>
        <p:nvSpPr>
          <p:cNvPr id="61" name="Google Shape;61;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 name="Google Shape;62;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3" name="Google Shape;63;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4" name="Shape 64"/>
        <p:cNvGrpSpPr/>
        <p:nvPr/>
      </p:nvGrpSpPr>
      <p:grpSpPr>
        <a:xfrm>
          <a:off x="0" y="0"/>
          <a:ext cx="0" cy="0"/>
          <a:chOff x="0" y="0"/>
          <a:chExt cx="0" cy="0"/>
        </a:xfrm>
      </p:grpSpPr>
      <p:sp>
        <p:nvSpPr>
          <p:cNvPr id="65" name="Google Shape;65;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6" name="Google Shape;66;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7" name="Google Shape;67;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9" name="Shape 69"/>
        <p:cNvGrpSpPr/>
        <p:nvPr/>
      </p:nvGrpSpPr>
      <p:grpSpPr>
        <a:xfrm>
          <a:off x="0" y="0"/>
          <a:ext cx="0" cy="0"/>
          <a:chOff x="0" y="0"/>
          <a:chExt cx="0" cy="0"/>
        </a:xfrm>
      </p:grpSpPr>
      <p:sp>
        <p:nvSpPr>
          <p:cNvPr id="70" name="Google Shape;70;p18"/>
          <p:cNvSpPr txBox="1"/>
          <p:nvPr>
            <p:ph type="title"/>
          </p:nvPr>
        </p:nvSpPr>
        <p:spPr>
          <a:xfrm>
            <a:off x="0" y="2285400"/>
            <a:ext cx="9144000" cy="572700"/>
          </a:xfrm>
          <a:prstGeom prst="rect">
            <a:avLst/>
          </a:prstGeom>
          <a:solidFill>
            <a:srgbClr val="00ADBC"/>
          </a:solidFill>
        </p:spPr>
        <p:txBody>
          <a:bodyPr anchorCtr="0" anchor="t" bIns="91425" lIns="91425" spcFirstLastPara="1" rIns="91425" wrap="square" tIns="91425">
            <a:noAutofit/>
          </a:bodyPr>
          <a:lstStyle>
            <a:lvl1pPr lvl="0" rtl="0" algn="ctr">
              <a:spcBef>
                <a:spcPts val="0"/>
              </a:spcBef>
              <a:spcAft>
                <a:spcPts val="0"/>
              </a:spcAft>
              <a:buClr>
                <a:srgbClr val="FFFFFF"/>
              </a:buClr>
              <a:buSzPts val="2800"/>
              <a:buFont typeface="Proxima Nova"/>
              <a:buNone/>
              <a:defRPr>
                <a:solidFill>
                  <a:srgbClr val="FFFFFF"/>
                </a:solidFill>
                <a:latin typeface="Proxima Nova"/>
                <a:ea typeface="Proxima Nova"/>
                <a:cs typeface="Proxima Nova"/>
                <a:sym typeface="Proxima Nov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1" name="Google Shape;71;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2" name="Shape 72"/>
        <p:cNvGrpSpPr/>
        <p:nvPr/>
      </p:nvGrpSpPr>
      <p:grpSpPr>
        <a:xfrm>
          <a:off x="0" y="0"/>
          <a:ext cx="0" cy="0"/>
          <a:chOff x="0" y="0"/>
          <a:chExt cx="0" cy="0"/>
        </a:xfrm>
      </p:grpSpPr>
      <p:sp>
        <p:nvSpPr>
          <p:cNvPr id="73" name="Google Shape;73;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4" name="Google Shape;74;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5" name="Google Shape;75;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6" name="Shape 76"/>
        <p:cNvGrpSpPr/>
        <p:nvPr/>
      </p:nvGrpSpPr>
      <p:grpSpPr>
        <a:xfrm>
          <a:off x="0" y="0"/>
          <a:ext cx="0" cy="0"/>
          <a:chOff x="0" y="0"/>
          <a:chExt cx="0" cy="0"/>
        </a:xfrm>
      </p:grpSpPr>
      <p:sp>
        <p:nvSpPr>
          <p:cNvPr id="77" name="Google Shape;77;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8" name="Google Shape;78;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9" name="Shape 79"/>
        <p:cNvGrpSpPr/>
        <p:nvPr/>
      </p:nvGrpSpPr>
      <p:grpSpPr>
        <a:xfrm>
          <a:off x="0" y="0"/>
          <a:ext cx="0" cy="0"/>
          <a:chOff x="0" y="0"/>
          <a:chExt cx="0" cy="0"/>
        </a:xfrm>
      </p:grpSpPr>
      <p:sp>
        <p:nvSpPr>
          <p:cNvPr id="80" name="Google Shape;80;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2" name="Google Shape;82;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3" name="Google Shape;83;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4" name="Google Shape;84;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5" name="Shape 85"/>
        <p:cNvGrpSpPr/>
        <p:nvPr/>
      </p:nvGrpSpPr>
      <p:grpSpPr>
        <a:xfrm>
          <a:off x="0" y="0"/>
          <a:ext cx="0" cy="0"/>
          <a:chOff x="0" y="0"/>
          <a:chExt cx="0" cy="0"/>
        </a:xfrm>
      </p:grpSpPr>
      <p:sp>
        <p:nvSpPr>
          <p:cNvPr id="86" name="Google Shape;86;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7" name="Google Shape;87;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8" name="Shape 88"/>
        <p:cNvGrpSpPr/>
        <p:nvPr/>
      </p:nvGrpSpPr>
      <p:grpSpPr>
        <a:xfrm>
          <a:off x="0" y="0"/>
          <a:ext cx="0" cy="0"/>
          <a:chOff x="0" y="0"/>
          <a:chExt cx="0" cy="0"/>
        </a:xfrm>
      </p:grpSpPr>
      <p:sp>
        <p:nvSpPr>
          <p:cNvPr id="89" name="Google Shape;89;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0" name="Google Shape;90;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1" name="Google Shape;91;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2" name="Shape 92"/>
        <p:cNvGrpSpPr/>
        <p:nvPr/>
      </p:nvGrpSpPr>
      <p:grpSpPr>
        <a:xfrm>
          <a:off x="0" y="0"/>
          <a:ext cx="0" cy="0"/>
          <a:chOff x="0" y="0"/>
          <a:chExt cx="0" cy="0"/>
        </a:xfrm>
      </p:grpSpPr>
      <p:sp>
        <p:nvSpPr>
          <p:cNvPr id="93" name="Google Shape;9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94" name="Shape 94"/>
        <p:cNvGrpSpPr/>
        <p:nvPr/>
      </p:nvGrpSpPr>
      <p:grpSpPr>
        <a:xfrm>
          <a:off x="0" y="0"/>
          <a:ext cx="0" cy="0"/>
          <a:chOff x="0" y="0"/>
          <a:chExt cx="0" cy="0"/>
        </a:xfrm>
      </p:grpSpPr>
      <p:sp>
        <p:nvSpPr>
          <p:cNvPr id="95" name="Google Shape;95;p2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6" name="Google Shape;96;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3.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2.png"/><Relationship Id="rId7" Type="http://schemas.openxmlformats.org/officeDocument/2006/relationships/image" Target="../media/image13.png"/><Relationship Id="rId8"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slide" Target="/ppt/slides/slide16.xml"/><Relationship Id="rId5" Type="http://schemas.openxmlformats.org/officeDocument/2006/relationships/slide" Target="/ppt/slides/slide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11.png"/><Relationship Id="rId7"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11.png"/><Relationship Id="rId7"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11.png"/><Relationship Id="rId7"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11.png"/><Relationship Id="rId7"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11.png"/><Relationship Id="rId7"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11.png"/><Relationship Id="rId7"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3.xml"/><Relationship Id="rId3" Type="http://schemas.openxmlformats.org/officeDocument/2006/relationships/image" Target="../media/image10.png"/><Relationship Id="rId4" Type="http://schemas.openxmlformats.org/officeDocument/2006/relationships/slide" Target="/ppt/slides/slide26.xml"/><Relationship Id="rId5" Type="http://schemas.openxmlformats.org/officeDocument/2006/relationships/slide" Target="/ppt/slides/slide27.xml"/><Relationship Id="rId6" Type="http://schemas.openxmlformats.org/officeDocument/2006/relationships/slide" Target="/ppt/slides/slide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16.png"/><Relationship Id="rId7"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5.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16.png"/><Relationship Id="rId7"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16.png"/><Relationship Id="rId7"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7.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16.png"/><Relationship Id="rId7"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8.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16.png"/><Relationship Id="rId7"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9.xml"/><Relationship Id="rId3" Type="http://schemas.openxmlformats.org/officeDocument/2006/relationships/image" Target="../media/image17.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0.xml"/><Relationship Id="rId3"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1.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14.png"/><Relationship Id="rId7"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2.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14.png"/><Relationship Id="rId7"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p26"/>
          <p:cNvSpPr txBox="1"/>
          <p:nvPr>
            <p:ph type="title"/>
          </p:nvPr>
        </p:nvSpPr>
        <p:spPr>
          <a:xfrm>
            <a:off x="466275" y="1480225"/>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500">
                <a:solidFill>
                  <a:srgbClr val="360161"/>
                </a:solidFill>
                <a:latin typeface="Barlow Condensed"/>
                <a:ea typeface="Barlow Condensed"/>
                <a:cs typeface="Barlow Condensed"/>
                <a:sym typeface="Barlow Condensed"/>
              </a:rPr>
              <a:t>AI 101 for Teachers</a:t>
            </a:r>
            <a:endParaRPr sz="4500">
              <a:solidFill>
                <a:srgbClr val="360161"/>
              </a:solidFill>
              <a:latin typeface="Barlow Condensed"/>
              <a:ea typeface="Barlow Condensed"/>
              <a:cs typeface="Barlow Condensed"/>
              <a:sym typeface="Barlow Condensed"/>
            </a:endParaRPr>
          </a:p>
        </p:txBody>
      </p:sp>
      <p:pic>
        <p:nvPicPr>
          <p:cNvPr id="102" name="Google Shape;102;p26"/>
          <p:cNvPicPr preferRelativeResize="0"/>
          <p:nvPr/>
        </p:nvPicPr>
        <p:blipFill>
          <a:blip r:embed="rId3">
            <a:alphaModFix/>
          </a:blip>
          <a:stretch>
            <a:fillRect/>
          </a:stretch>
        </p:blipFill>
        <p:spPr>
          <a:xfrm>
            <a:off x="4405336" y="4359022"/>
            <a:ext cx="452225" cy="449600"/>
          </a:xfrm>
          <a:prstGeom prst="rect">
            <a:avLst/>
          </a:prstGeom>
          <a:noFill/>
          <a:ln>
            <a:noFill/>
          </a:ln>
        </p:spPr>
      </p:pic>
      <p:pic>
        <p:nvPicPr>
          <p:cNvPr id="103" name="Google Shape;103;p26"/>
          <p:cNvPicPr preferRelativeResize="0"/>
          <p:nvPr/>
        </p:nvPicPr>
        <p:blipFill>
          <a:blip r:embed="rId4">
            <a:alphaModFix/>
          </a:blip>
          <a:stretch>
            <a:fillRect/>
          </a:stretch>
        </p:blipFill>
        <p:spPr>
          <a:xfrm>
            <a:off x="5334802" y="4421084"/>
            <a:ext cx="780710" cy="325500"/>
          </a:xfrm>
          <a:prstGeom prst="rect">
            <a:avLst/>
          </a:prstGeom>
          <a:noFill/>
          <a:ln>
            <a:noFill/>
          </a:ln>
        </p:spPr>
      </p:pic>
      <p:pic>
        <p:nvPicPr>
          <p:cNvPr id="104" name="Google Shape;104;p26"/>
          <p:cNvPicPr preferRelativeResize="0"/>
          <p:nvPr/>
        </p:nvPicPr>
        <p:blipFill>
          <a:blip r:embed="rId5">
            <a:alphaModFix/>
          </a:blip>
          <a:stretch>
            <a:fillRect/>
          </a:stretch>
        </p:blipFill>
        <p:spPr>
          <a:xfrm>
            <a:off x="1909210" y="4411086"/>
            <a:ext cx="2134750" cy="345476"/>
          </a:xfrm>
          <a:prstGeom prst="rect">
            <a:avLst/>
          </a:prstGeom>
          <a:noFill/>
          <a:ln>
            <a:noFill/>
          </a:ln>
        </p:spPr>
      </p:pic>
      <p:pic>
        <p:nvPicPr>
          <p:cNvPr id="105" name="Google Shape;105;p26"/>
          <p:cNvPicPr preferRelativeResize="0"/>
          <p:nvPr/>
        </p:nvPicPr>
        <p:blipFill>
          <a:blip r:embed="rId6">
            <a:alphaModFix/>
          </a:blip>
          <a:stretch>
            <a:fillRect/>
          </a:stretch>
        </p:blipFill>
        <p:spPr>
          <a:xfrm>
            <a:off x="6467313" y="4359013"/>
            <a:ext cx="648075" cy="449600"/>
          </a:xfrm>
          <a:prstGeom prst="rect">
            <a:avLst/>
          </a:prstGeom>
          <a:noFill/>
          <a:ln>
            <a:noFill/>
          </a:ln>
        </p:spPr>
      </p:pic>
      <p:pic>
        <p:nvPicPr>
          <p:cNvPr id="106" name="Google Shape;106;p26"/>
          <p:cNvPicPr preferRelativeResize="0"/>
          <p:nvPr/>
        </p:nvPicPr>
        <p:blipFill>
          <a:blip r:embed="rId7">
            <a:alphaModFix/>
          </a:blip>
          <a:stretch>
            <a:fillRect/>
          </a:stretch>
        </p:blipFill>
        <p:spPr>
          <a:xfrm rot="7451481">
            <a:off x="-689200" y="-350831"/>
            <a:ext cx="3806852" cy="2731387"/>
          </a:xfrm>
          <a:prstGeom prst="rect">
            <a:avLst/>
          </a:prstGeom>
          <a:noFill/>
          <a:ln>
            <a:noFill/>
          </a:ln>
        </p:spPr>
      </p:pic>
      <p:pic>
        <p:nvPicPr>
          <p:cNvPr id="107" name="Google Shape;107;p26"/>
          <p:cNvPicPr preferRelativeResize="0"/>
          <p:nvPr/>
        </p:nvPicPr>
        <p:blipFill rotWithShape="1">
          <a:blip r:embed="rId8">
            <a:alphaModFix/>
          </a:blip>
          <a:srcRect b="24908" l="0" r="11613" t="0"/>
          <a:stretch/>
        </p:blipFill>
        <p:spPr>
          <a:xfrm rot="5400000">
            <a:off x="6204510" y="-118715"/>
            <a:ext cx="2820776" cy="3058200"/>
          </a:xfrm>
          <a:prstGeom prst="rect">
            <a:avLst/>
          </a:prstGeom>
          <a:noFill/>
          <a:ln>
            <a:noFill/>
          </a:ln>
        </p:spPr>
      </p:pic>
      <p:pic>
        <p:nvPicPr>
          <p:cNvPr id="108" name="Google Shape;108;p26"/>
          <p:cNvPicPr preferRelativeResize="0"/>
          <p:nvPr/>
        </p:nvPicPr>
        <p:blipFill>
          <a:blip r:embed="rId9">
            <a:alphaModFix/>
          </a:blip>
          <a:stretch>
            <a:fillRect/>
          </a:stretch>
        </p:blipFill>
        <p:spPr>
          <a:xfrm rot="9951045">
            <a:off x="7366053" y="2356503"/>
            <a:ext cx="1875993" cy="1291368"/>
          </a:xfrm>
          <a:prstGeom prst="rect">
            <a:avLst/>
          </a:prstGeom>
          <a:noFill/>
          <a:ln>
            <a:noFill/>
          </a:ln>
        </p:spPr>
      </p:pic>
      <p:sp>
        <p:nvSpPr>
          <p:cNvPr id="109" name="Google Shape;109;p26"/>
          <p:cNvSpPr txBox="1"/>
          <p:nvPr>
            <p:ph type="title"/>
          </p:nvPr>
        </p:nvSpPr>
        <p:spPr>
          <a:xfrm>
            <a:off x="371150" y="24261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3000">
                <a:solidFill>
                  <a:srgbClr val="360161"/>
                </a:solidFill>
                <a:latin typeface="Barlow Condensed"/>
                <a:ea typeface="Barlow Condensed"/>
                <a:cs typeface="Barlow Condensed"/>
                <a:sym typeface="Barlow Condensed"/>
              </a:rPr>
              <a:t>Large Language Model Prompting Guide</a:t>
            </a:r>
            <a:endParaRPr b="0" sz="3000">
              <a:solidFill>
                <a:srgbClr val="360161"/>
              </a:solidFill>
              <a:latin typeface="Barlow Condensed"/>
              <a:ea typeface="Barlow Condensed"/>
              <a:cs typeface="Barlow Condensed"/>
              <a:sym typeface="Barlow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0" name="Shape 210"/>
        <p:cNvGrpSpPr/>
        <p:nvPr/>
      </p:nvGrpSpPr>
      <p:grpSpPr>
        <a:xfrm>
          <a:off x="0" y="0"/>
          <a:ext cx="0" cy="0"/>
          <a:chOff x="0" y="0"/>
          <a:chExt cx="0" cy="0"/>
        </a:xfrm>
      </p:grpSpPr>
      <p:sp>
        <p:nvSpPr>
          <p:cNvPr id="211" name="Google Shape;211;p35"/>
          <p:cNvSpPr/>
          <p:nvPr/>
        </p:nvSpPr>
        <p:spPr>
          <a:xfrm>
            <a:off x="0" y="0"/>
            <a:ext cx="9144000" cy="477900"/>
          </a:xfrm>
          <a:prstGeom prst="rect">
            <a:avLst/>
          </a:prstGeom>
          <a:solidFill>
            <a:srgbClr val="B9BF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Poppins"/>
                <a:ea typeface="Poppins"/>
                <a:cs typeface="Poppins"/>
                <a:sym typeface="Poppins"/>
              </a:rPr>
              <a:t>Starter Prompts</a:t>
            </a:r>
            <a:endParaRPr b="1">
              <a:solidFill>
                <a:schemeClr val="lt1"/>
              </a:solidFill>
              <a:latin typeface="Poppins"/>
              <a:ea typeface="Poppins"/>
              <a:cs typeface="Poppins"/>
              <a:sym typeface="Poppins"/>
            </a:endParaRPr>
          </a:p>
        </p:txBody>
      </p:sp>
      <p:sp>
        <p:nvSpPr>
          <p:cNvPr id="212" name="Google Shape;212;p35"/>
          <p:cNvSpPr txBox="1"/>
          <p:nvPr/>
        </p:nvSpPr>
        <p:spPr>
          <a:xfrm>
            <a:off x="1322500" y="1103222"/>
            <a:ext cx="7339800" cy="8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Barlow"/>
                <a:ea typeface="Barlow"/>
                <a:cs typeface="Barlow"/>
                <a:sym typeface="Barlow"/>
              </a:rPr>
              <a:t>Opportunity</a:t>
            </a:r>
            <a:endParaRPr b="1" sz="1800">
              <a:latin typeface="Barlow"/>
              <a:ea typeface="Barlow"/>
              <a:cs typeface="Barlow"/>
              <a:sym typeface="Barlow"/>
            </a:endParaRPr>
          </a:p>
          <a:p>
            <a:pPr indent="0" lvl="0" marL="0" rtl="0" algn="l">
              <a:spcBef>
                <a:spcPts val="0"/>
              </a:spcBef>
              <a:spcAft>
                <a:spcPts val="0"/>
              </a:spcAft>
              <a:buNone/>
            </a:pPr>
            <a:r>
              <a:rPr lang="en" sz="1800">
                <a:latin typeface="Barlow"/>
                <a:ea typeface="Barlow"/>
                <a:cs typeface="Barlow"/>
                <a:sym typeface="Barlow"/>
              </a:rPr>
              <a:t>Summarizing long documents or emails</a:t>
            </a:r>
            <a:endParaRPr sz="1800">
              <a:latin typeface="Barlow"/>
              <a:ea typeface="Barlow"/>
              <a:cs typeface="Barlow"/>
              <a:sym typeface="Barlow"/>
            </a:endParaRPr>
          </a:p>
        </p:txBody>
      </p:sp>
      <p:pic>
        <p:nvPicPr>
          <p:cNvPr id="213" name="Google Shape;213;p35"/>
          <p:cNvPicPr preferRelativeResize="0"/>
          <p:nvPr/>
        </p:nvPicPr>
        <p:blipFill>
          <a:blip r:embed="rId4">
            <a:alphaModFix/>
          </a:blip>
          <a:stretch>
            <a:fillRect/>
          </a:stretch>
        </p:blipFill>
        <p:spPr>
          <a:xfrm>
            <a:off x="844600" y="1219880"/>
            <a:ext cx="477900" cy="477900"/>
          </a:xfrm>
          <a:prstGeom prst="rect">
            <a:avLst/>
          </a:prstGeom>
          <a:noFill/>
          <a:ln>
            <a:noFill/>
          </a:ln>
        </p:spPr>
      </p:pic>
      <p:pic>
        <p:nvPicPr>
          <p:cNvPr id="214" name="Google Shape;214;p35"/>
          <p:cNvPicPr preferRelativeResize="0"/>
          <p:nvPr/>
        </p:nvPicPr>
        <p:blipFill>
          <a:blip r:embed="rId5">
            <a:alphaModFix/>
          </a:blip>
          <a:stretch>
            <a:fillRect/>
          </a:stretch>
        </p:blipFill>
        <p:spPr>
          <a:xfrm>
            <a:off x="637553" y="2265750"/>
            <a:ext cx="612000" cy="611981"/>
          </a:xfrm>
          <a:prstGeom prst="rect">
            <a:avLst/>
          </a:prstGeom>
          <a:noFill/>
          <a:ln>
            <a:noFill/>
          </a:ln>
        </p:spPr>
      </p:pic>
      <p:sp>
        <p:nvSpPr>
          <p:cNvPr id="215" name="Google Shape;215;p35"/>
          <p:cNvSpPr txBox="1"/>
          <p:nvPr/>
        </p:nvSpPr>
        <p:spPr>
          <a:xfrm>
            <a:off x="1249550" y="2144925"/>
            <a:ext cx="7339800" cy="23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Barlow"/>
                <a:ea typeface="Barlow"/>
                <a:cs typeface="Barlow"/>
                <a:sym typeface="Barlow"/>
              </a:rPr>
              <a:t>Prompt</a:t>
            </a:r>
            <a:endParaRPr b="1" sz="1800">
              <a:latin typeface="Barlow"/>
              <a:ea typeface="Barlow"/>
              <a:cs typeface="Barlow"/>
              <a:sym typeface="Barlow"/>
            </a:endParaRPr>
          </a:p>
          <a:p>
            <a:pPr indent="0" lvl="0" marL="0" rtl="0" algn="l">
              <a:spcBef>
                <a:spcPts val="0"/>
              </a:spcBef>
              <a:spcAft>
                <a:spcPts val="0"/>
              </a:spcAft>
              <a:buNone/>
            </a:pPr>
            <a:r>
              <a:rPr lang="en" sz="1800">
                <a:solidFill>
                  <a:schemeClr val="dk1"/>
                </a:solidFill>
                <a:latin typeface="Barlow"/>
                <a:ea typeface="Barlow"/>
                <a:cs typeface="Barlow"/>
                <a:sym typeface="Barlow"/>
              </a:rPr>
              <a:t>I got this email about an upcoming professional development. Summarize the email and any action items it contains.</a:t>
            </a:r>
            <a:endParaRPr sz="1800">
              <a:solidFill>
                <a:schemeClr val="dk1"/>
              </a:solidFill>
              <a:latin typeface="Barlow"/>
              <a:ea typeface="Barlow"/>
              <a:cs typeface="Barlow"/>
              <a:sym typeface="Barlow"/>
            </a:endParaRPr>
          </a:p>
          <a:p>
            <a:pPr indent="0" lvl="0" marL="0" rtl="0" algn="l">
              <a:spcBef>
                <a:spcPts val="0"/>
              </a:spcBef>
              <a:spcAft>
                <a:spcPts val="0"/>
              </a:spcAft>
              <a:buNone/>
            </a:pPr>
            <a:r>
              <a:t/>
            </a:r>
            <a:endParaRPr sz="1800">
              <a:solidFill>
                <a:schemeClr val="dk1"/>
              </a:solidFill>
              <a:latin typeface="Barlow"/>
              <a:ea typeface="Barlow"/>
              <a:cs typeface="Barlow"/>
              <a:sym typeface="Barlow"/>
            </a:endParaRPr>
          </a:p>
          <a:p>
            <a:pPr indent="0" lvl="0" marL="0" rtl="0" algn="l">
              <a:spcBef>
                <a:spcPts val="0"/>
              </a:spcBef>
              <a:spcAft>
                <a:spcPts val="0"/>
              </a:spcAft>
              <a:buNone/>
            </a:pPr>
            <a:r>
              <a:rPr lang="en" sz="1800">
                <a:solidFill>
                  <a:schemeClr val="dk1"/>
                </a:solidFill>
                <a:latin typeface="Barlow"/>
                <a:ea typeface="Barlow"/>
                <a:cs typeface="Barlow"/>
                <a:sym typeface="Barlow"/>
              </a:rPr>
              <a:t>&lt;copy/paste email text here&gt;</a:t>
            </a:r>
            <a:endParaRPr sz="1800">
              <a:solidFill>
                <a:schemeClr val="dk1"/>
              </a:solidFill>
              <a:latin typeface="Barlow"/>
              <a:ea typeface="Barlow"/>
              <a:cs typeface="Barlow"/>
              <a:sym typeface="Barlow"/>
            </a:endParaRPr>
          </a:p>
        </p:txBody>
      </p:sp>
      <p:sp>
        <p:nvSpPr>
          <p:cNvPr id="216" name="Google Shape;216;p35"/>
          <p:cNvSpPr/>
          <p:nvPr/>
        </p:nvSpPr>
        <p:spPr>
          <a:xfrm>
            <a:off x="0" y="0"/>
            <a:ext cx="9144000" cy="477900"/>
          </a:xfrm>
          <a:prstGeom prst="rect">
            <a:avLst/>
          </a:prstGeom>
          <a:solidFill>
            <a:srgbClr val="360161"/>
          </a:solid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b="1" lang="en" sz="2500">
                <a:solidFill>
                  <a:schemeClr val="lt1"/>
                </a:solidFill>
                <a:latin typeface="Barlow Condensed"/>
                <a:ea typeface="Barlow Condensed"/>
                <a:cs typeface="Barlow Condensed"/>
                <a:sym typeface="Barlow Condensed"/>
              </a:rPr>
              <a:t>Starter Prompts</a:t>
            </a:r>
            <a:endParaRPr b="1" sz="2500">
              <a:solidFill>
                <a:schemeClr val="lt1"/>
              </a:solidFill>
              <a:latin typeface="Barlow Condensed"/>
              <a:ea typeface="Barlow Condensed"/>
              <a:cs typeface="Barlow Condensed"/>
              <a:sym typeface="Barlow Condense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0" name="Shape 220"/>
        <p:cNvGrpSpPr/>
        <p:nvPr/>
      </p:nvGrpSpPr>
      <p:grpSpPr>
        <a:xfrm>
          <a:off x="0" y="0"/>
          <a:ext cx="0" cy="0"/>
          <a:chOff x="0" y="0"/>
          <a:chExt cx="0" cy="0"/>
        </a:xfrm>
      </p:grpSpPr>
      <p:sp>
        <p:nvSpPr>
          <p:cNvPr id="221" name="Google Shape;221;p36"/>
          <p:cNvSpPr/>
          <p:nvPr/>
        </p:nvSpPr>
        <p:spPr>
          <a:xfrm>
            <a:off x="0" y="0"/>
            <a:ext cx="9144000" cy="477900"/>
          </a:xfrm>
          <a:prstGeom prst="rect">
            <a:avLst/>
          </a:prstGeom>
          <a:solidFill>
            <a:srgbClr val="B9BF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Poppins"/>
                <a:ea typeface="Poppins"/>
                <a:cs typeface="Poppins"/>
                <a:sym typeface="Poppins"/>
              </a:rPr>
              <a:t>Starter Prompts</a:t>
            </a:r>
            <a:endParaRPr b="1">
              <a:solidFill>
                <a:schemeClr val="lt1"/>
              </a:solidFill>
              <a:latin typeface="Poppins"/>
              <a:ea typeface="Poppins"/>
              <a:cs typeface="Poppins"/>
              <a:sym typeface="Poppins"/>
            </a:endParaRPr>
          </a:p>
        </p:txBody>
      </p:sp>
      <p:sp>
        <p:nvSpPr>
          <p:cNvPr id="222" name="Google Shape;222;p36"/>
          <p:cNvSpPr txBox="1"/>
          <p:nvPr/>
        </p:nvSpPr>
        <p:spPr>
          <a:xfrm>
            <a:off x="1249550" y="1024122"/>
            <a:ext cx="7339800" cy="8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Barlow"/>
                <a:ea typeface="Barlow"/>
                <a:cs typeface="Barlow"/>
                <a:sym typeface="Barlow"/>
              </a:rPr>
              <a:t>Opportunity</a:t>
            </a:r>
            <a:endParaRPr b="1" sz="1800">
              <a:latin typeface="Barlow"/>
              <a:ea typeface="Barlow"/>
              <a:cs typeface="Barlow"/>
              <a:sym typeface="Barlow"/>
            </a:endParaRPr>
          </a:p>
          <a:p>
            <a:pPr indent="0" lvl="0" marL="0" rtl="0" algn="l">
              <a:spcBef>
                <a:spcPts val="0"/>
              </a:spcBef>
              <a:spcAft>
                <a:spcPts val="0"/>
              </a:spcAft>
              <a:buNone/>
            </a:pPr>
            <a:r>
              <a:rPr lang="en" sz="1800">
                <a:latin typeface="Barlow"/>
                <a:ea typeface="Barlow"/>
                <a:cs typeface="Barlow"/>
                <a:sym typeface="Barlow"/>
              </a:rPr>
              <a:t>Creating metacognitive reflection questions</a:t>
            </a:r>
            <a:endParaRPr sz="1800">
              <a:latin typeface="Barlow"/>
              <a:ea typeface="Barlow"/>
              <a:cs typeface="Barlow"/>
              <a:sym typeface="Barlow"/>
            </a:endParaRPr>
          </a:p>
        </p:txBody>
      </p:sp>
      <p:pic>
        <p:nvPicPr>
          <p:cNvPr id="223" name="Google Shape;223;p36"/>
          <p:cNvPicPr preferRelativeResize="0"/>
          <p:nvPr/>
        </p:nvPicPr>
        <p:blipFill>
          <a:blip r:embed="rId4">
            <a:alphaModFix/>
          </a:blip>
          <a:stretch>
            <a:fillRect/>
          </a:stretch>
        </p:blipFill>
        <p:spPr>
          <a:xfrm>
            <a:off x="771650" y="1083080"/>
            <a:ext cx="477900" cy="477900"/>
          </a:xfrm>
          <a:prstGeom prst="rect">
            <a:avLst/>
          </a:prstGeom>
          <a:noFill/>
          <a:ln>
            <a:noFill/>
          </a:ln>
        </p:spPr>
      </p:pic>
      <p:pic>
        <p:nvPicPr>
          <p:cNvPr id="224" name="Google Shape;224;p36"/>
          <p:cNvPicPr preferRelativeResize="0"/>
          <p:nvPr/>
        </p:nvPicPr>
        <p:blipFill>
          <a:blip r:embed="rId5">
            <a:alphaModFix/>
          </a:blip>
          <a:stretch>
            <a:fillRect/>
          </a:stretch>
        </p:blipFill>
        <p:spPr>
          <a:xfrm>
            <a:off x="637553" y="2463138"/>
            <a:ext cx="612000" cy="611981"/>
          </a:xfrm>
          <a:prstGeom prst="rect">
            <a:avLst/>
          </a:prstGeom>
          <a:noFill/>
          <a:ln>
            <a:noFill/>
          </a:ln>
        </p:spPr>
      </p:pic>
      <p:sp>
        <p:nvSpPr>
          <p:cNvPr id="225" name="Google Shape;225;p36"/>
          <p:cNvSpPr txBox="1"/>
          <p:nvPr/>
        </p:nvSpPr>
        <p:spPr>
          <a:xfrm>
            <a:off x="1249550" y="2351500"/>
            <a:ext cx="7339800" cy="23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Barlow"/>
                <a:ea typeface="Barlow"/>
                <a:cs typeface="Barlow"/>
                <a:sym typeface="Barlow"/>
              </a:rPr>
              <a:t>Prompt</a:t>
            </a:r>
            <a:endParaRPr b="1" sz="1800">
              <a:latin typeface="Barlow"/>
              <a:ea typeface="Barlow"/>
              <a:cs typeface="Barlow"/>
              <a:sym typeface="Barlow"/>
            </a:endParaRPr>
          </a:p>
          <a:p>
            <a:pPr indent="0" lvl="0" marL="0" rtl="0" algn="l">
              <a:spcBef>
                <a:spcPts val="0"/>
              </a:spcBef>
              <a:spcAft>
                <a:spcPts val="0"/>
              </a:spcAft>
              <a:buNone/>
            </a:pPr>
            <a:r>
              <a:rPr lang="en" sz="1800">
                <a:solidFill>
                  <a:schemeClr val="dk1"/>
                </a:solidFill>
                <a:latin typeface="Barlow"/>
                <a:ea typeface="Barlow"/>
                <a:cs typeface="Barlow"/>
                <a:sym typeface="Barlow"/>
              </a:rPr>
              <a:t>Students are just now completing their AP Computer Science Principles create task. Write five metacognitive reflection questions they can complete to help them reflect on their achievements and growth areas.</a:t>
            </a:r>
            <a:endParaRPr sz="2100">
              <a:solidFill>
                <a:schemeClr val="dk1"/>
              </a:solidFill>
              <a:latin typeface="Barlow"/>
              <a:ea typeface="Barlow"/>
              <a:cs typeface="Barlow"/>
              <a:sym typeface="Barlow"/>
            </a:endParaRPr>
          </a:p>
        </p:txBody>
      </p:sp>
      <p:sp>
        <p:nvSpPr>
          <p:cNvPr id="226" name="Google Shape;226;p36"/>
          <p:cNvSpPr/>
          <p:nvPr/>
        </p:nvSpPr>
        <p:spPr>
          <a:xfrm>
            <a:off x="0" y="0"/>
            <a:ext cx="9144000" cy="477900"/>
          </a:xfrm>
          <a:prstGeom prst="rect">
            <a:avLst/>
          </a:prstGeom>
          <a:solidFill>
            <a:srgbClr val="360161"/>
          </a:solid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b="1" lang="en" sz="2500">
                <a:solidFill>
                  <a:schemeClr val="lt1"/>
                </a:solidFill>
                <a:latin typeface="Barlow Condensed"/>
                <a:ea typeface="Barlow Condensed"/>
                <a:cs typeface="Barlow Condensed"/>
                <a:sym typeface="Barlow Condensed"/>
              </a:rPr>
              <a:t>Starter Prompts</a:t>
            </a:r>
            <a:endParaRPr b="1" sz="2500">
              <a:solidFill>
                <a:schemeClr val="lt1"/>
              </a:solidFill>
              <a:latin typeface="Barlow Condensed"/>
              <a:ea typeface="Barlow Condensed"/>
              <a:cs typeface="Barlow Condensed"/>
              <a:sym typeface="Barlow Condense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0" name="Shape 230"/>
        <p:cNvGrpSpPr/>
        <p:nvPr/>
      </p:nvGrpSpPr>
      <p:grpSpPr>
        <a:xfrm>
          <a:off x="0" y="0"/>
          <a:ext cx="0" cy="0"/>
          <a:chOff x="0" y="0"/>
          <a:chExt cx="0" cy="0"/>
        </a:xfrm>
      </p:grpSpPr>
      <p:sp>
        <p:nvSpPr>
          <p:cNvPr id="231" name="Google Shape;231;p37"/>
          <p:cNvSpPr/>
          <p:nvPr/>
        </p:nvSpPr>
        <p:spPr>
          <a:xfrm>
            <a:off x="0" y="0"/>
            <a:ext cx="9144000" cy="477900"/>
          </a:xfrm>
          <a:prstGeom prst="rect">
            <a:avLst/>
          </a:prstGeom>
          <a:solidFill>
            <a:srgbClr val="B9BF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Poppins"/>
                <a:ea typeface="Poppins"/>
                <a:cs typeface="Poppins"/>
                <a:sym typeface="Poppins"/>
              </a:rPr>
              <a:t>Starter Prompts</a:t>
            </a:r>
            <a:endParaRPr b="1">
              <a:solidFill>
                <a:schemeClr val="lt1"/>
              </a:solidFill>
              <a:latin typeface="Poppins"/>
              <a:ea typeface="Poppins"/>
              <a:cs typeface="Poppins"/>
              <a:sym typeface="Poppins"/>
            </a:endParaRPr>
          </a:p>
        </p:txBody>
      </p:sp>
      <p:sp>
        <p:nvSpPr>
          <p:cNvPr id="232" name="Google Shape;232;p37"/>
          <p:cNvSpPr txBox="1"/>
          <p:nvPr/>
        </p:nvSpPr>
        <p:spPr>
          <a:xfrm>
            <a:off x="1249550" y="925422"/>
            <a:ext cx="7339800" cy="8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Barlow"/>
                <a:ea typeface="Barlow"/>
                <a:cs typeface="Barlow"/>
                <a:sym typeface="Barlow"/>
              </a:rPr>
              <a:t>Opportunity</a:t>
            </a:r>
            <a:endParaRPr b="1" sz="1800">
              <a:latin typeface="Barlow"/>
              <a:ea typeface="Barlow"/>
              <a:cs typeface="Barlow"/>
              <a:sym typeface="Barlow"/>
            </a:endParaRPr>
          </a:p>
          <a:p>
            <a:pPr indent="0" lvl="0" marL="0" rtl="0" algn="l">
              <a:spcBef>
                <a:spcPts val="0"/>
              </a:spcBef>
              <a:spcAft>
                <a:spcPts val="0"/>
              </a:spcAft>
              <a:buNone/>
            </a:pPr>
            <a:r>
              <a:rPr lang="en" sz="1800">
                <a:latin typeface="Barlow"/>
                <a:ea typeface="Barlow"/>
                <a:cs typeface="Barlow"/>
                <a:sym typeface="Barlow"/>
              </a:rPr>
              <a:t>Writing assessment questions at different DOK levels for a given standard</a:t>
            </a:r>
            <a:endParaRPr sz="1800">
              <a:latin typeface="Barlow"/>
              <a:ea typeface="Barlow"/>
              <a:cs typeface="Barlow"/>
              <a:sym typeface="Barlow"/>
            </a:endParaRPr>
          </a:p>
        </p:txBody>
      </p:sp>
      <p:pic>
        <p:nvPicPr>
          <p:cNvPr id="233" name="Google Shape;233;p37"/>
          <p:cNvPicPr preferRelativeResize="0"/>
          <p:nvPr/>
        </p:nvPicPr>
        <p:blipFill>
          <a:blip r:embed="rId4">
            <a:alphaModFix/>
          </a:blip>
          <a:stretch>
            <a:fillRect/>
          </a:stretch>
        </p:blipFill>
        <p:spPr>
          <a:xfrm>
            <a:off x="771650" y="1072455"/>
            <a:ext cx="477900" cy="477900"/>
          </a:xfrm>
          <a:prstGeom prst="rect">
            <a:avLst/>
          </a:prstGeom>
          <a:noFill/>
          <a:ln>
            <a:noFill/>
          </a:ln>
        </p:spPr>
      </p:pic>
      <p:pic>
        <p:nvPicPr>
          <p:cNvPr id="234" name="Google Shape;234;p37"/>
          <p:cNvPicPr preferRelativeResize="0"/>
          <p:nvPr/>
        </p:nvPicPr>
        <p:blipFill>
          <a:blip r:embed="rId5">
            <a:alphaModFix/>
          </a:blip>
          <a:stretch>
            <a:fillRect/>
          </a:stretch>
        </p:blipFill>
        <p:spPr>
          <a:xfrm>
            <a:off x="637553" y="2265750"/>
            <a:ext cx="612000" cy="611981"/>
          </a:xfrm>
          <a:prstGeom prst="rect">
            <a:avLst/>
          </a:prstGeom>
          <a:noFill/>
          <a:ln>
            <a:noFill/>
          </a:ln>
        </p:spPr>
      </p:pic>
      <p:sp>
        <p:nvSpPr>
          <p:cNvPr id="235" name="Google Shape;235;p37"/>
          <p:cNvSpPr txBox="1"/>
          <p:nvPr/>
        </p:nvSpPr>
        <p:spPr>
          <a:xfrm>
            <a:off x="1249550" y="2144925"/>
            <a:ext cx="7339800" cy="23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Barlow"/>
                <a:ea typeface="Barlow"/>
                <a:cs typeface="Barlow"/>
                <a:sym typeface="Barlow"/>
              </a:rPr>
              <a:t>Prompt</a:t>
            </a:r>
            <a:endParaRPr b="1" sz="1800">
              <a:latin typeface="Barlow"/>
              <a:ea typeface="Barlow"/>
              <a:cs typeface="Barlow"/>
              <a:sym typeface="Barlow"/>
            </a:endParaRPr>
          </a:p>
          <a:p>
            <a:pPr indent="0" lvl="0" marL="0" rtl="0" algn="l">
              <a:spcBef>
                <a:spcPts val="0"/>
              </a:spcBef>
              <a:spcAft>
                <a:spcPts val="0"/>
              </a:spcAft>
              <a:buNone/>
            </a:pPr>
            <a:r>
              <a:rPr lang="en" sz="1800">
                <a:solidFill>
                  <a:schemeClr val="dk1"/>
                </a:solidFill>
                <a:latin typeface="Barlow"/>
                <a:ea typeface="Barlow"/>
                <a:cs typeface="Barlow"/>
                <a:sym typeface="Barlow"/>
              </a:rPr>
              <a:t>Your task is to write one question/task for each depth of knowledge (DOK) level that I can use as assessment questions for the following standard: Construct and present arguments using evidence to support the claim that gravitational interactions are attractive and depend on the masses of interacting objects.</a:t>
            </a:r>
            <a:endParaRPr sz="2100">
              <a:solidFill>
                <a:schemeClr val="dk1"/>
              </a:solidFill>
              <a:latin typeface="Barlow"/>
              <a:ea typeface="Barlow"/>
              <a:cs typeface="Barlow"/>
              <a:sym typeface="Barlow"/>
            </a:endParaRPr>
          </a:p>
        </p:txBody>
      </p:sp>
      <p:sp>
        <p:nvSpPr>
          <p:cNvPr id="236" name="Google Shape;236;p37"/>
          <p:cNvSpPr/>
          <p:nvPr/>
        </p:nvSpPr>
        <p:spPr>
          <a:xfrm>
            <a:off x="0" y="0"/>
            <a:ext cx="9144000" cy="477900"/>
          </a:xfrm>
          <a:prstGeom prst="rect">
            <a:avLst/>
          </a:prstGeom>
          <a:solidFill>
            <a:srgbClr val="360161"/>
          </a:solid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b="1" lang="en" sz="2500">
                <a:solidFill>
                  <a:schemeClr val="lt1"/>
                </a:solidFill>
                <a:latin typeface="Barlow Condensed"/>
                <a:ea typeface="Barlow Condensed"/>
                <a:cs typeface="Barlow Condensed"/>
                <a:sym typeface="Barlow Condensed"/>
              </a:rPr>
              <a:t>Starter Prompts</a:t>
            </a:r>
            <a:endParaRPr b="1" sz="2500">
              <a:solidFill>
                <a:schemeClr val="lt1"/>
              </a:solidFill>
              <a:latin typeface="Barlow Condensed"/>
              <a:ea typeface="Barlow Condensed"/>
              <a:cs typeface="Barlow Condensed"/>
              <a:sym typeface="Barlow Condense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0161"/>
        </a:solidFill>
      </p:bgPr>
    </p:bg>
    <p:spTree>
      <p:nvGrpSpPr>
        <p:cNvPr id="240" name="Shape 240"/>
        <p:cNvGrpSpPr/>
        <p:nvPr/>
      </p:nvGrpSpPr>
      <p:grpSpPr>
        <a:xfrm>
          <a:off x="0" y="0"/>
          <a:ext cx="0" cy="0"/>
          <a:chOff x="0" y="0"/>
          <a:chExt cx="0" cy="0"/>
        </a:xfrm>
      </p:grpSpPr>
      <p:sp>
        <p:nvSpPr>
          <p:cNvPr id="241" name="Google Shape;241;p38"/>
          <p:cNvSpPr/>
          <p:nvPr/>
        </p:nvSpPr>
        <p:spPr>
          <a:xfrm>
            <a:off x="415800" y="0"/>
            <a:ext cx="8597400" cy="5143500"/>
          </a:xfrm>
          <a:prstGeom prst="rect">
            <a:avLst/>
          </a:prstGeom>
          <a:solidFill>
            <a:srgbClr val="3601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8"/>
          <p:cNvSpPr txBox="1"/>
          <p:nvPr/>
        </p:nvSpPr>
        <p:spPr>
          <a:xfrm>
            <a:off x="979925" y="2150850"/>
            <a:ext cx="7635600" cy="84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rgbClr val="FFFFFF"/>
                </a:solidFill>
                <a:latin typeface="Barlow Condensed"/>
                <a:ea typeface="Barlow Condensed"/>
                <a:cs typeface="Barlow Condensed"/>
                <a:sym typeface="Barlow Condensed"/>
              </a:rPr>
              <a:t>Beginner Tools </a:t>
            </a:r>
            <a:endParaRPr b="1" sz="4000">
              <a:solidFill>
                <a:srgbClr val="FFFFFF"/>
              </a:solidFill>
              <a:latin typeface="Barlow Condensed"/>
              <a:ea typeface="Barlow Condensed"/>
              <a:cs typeface="Barlow Condensed"/>
              <a:sym typeface="Barlow Condensed"/>
            </a:endParaRPr>
          </a:p>
        </p:txBody>
      </p:sp>
      <p:pic>
        <p:nvPicPr>
          <p:cNvPr id="243" name="Google Shape;243;p38"/>
          <p:cNvPicPr preferRelativeResize="0"/>
          <p:nvPr/>
        </p:nvPicPr>
        <p:blipFill>
          <a:blip r:embed="rId3">
            <a:alphaModFix/>
          </a:blip>
          <a:stretch>
            <a:fillRect/>
          </a:stretch>
        </p:blipFill>
        <p:spPr>
          <a:xfrm>
            <a:off x="5151813" y="2543063"/>
            <a:ext cx="4333875" cy="2600325"/>
          </a:xfrm>
          <a:prstGeom prst="rect">
            <a:avLst/>
          </a:prstGeom>
          <a:noFill/>
          <a:ln>
            <a:noFill/>
          </a:ln>
        </p:spPr>
      </p:pic>
      <p:pic>
        <p:nvPicPr>
          <p:cNvPr id="244" name="Google Shape;244;p38"/>
          <p:cNvPicPr preferRelativeResize="0"/>
          <p:nvPr/>
        </p:nvPicPr>
        <p:blipFill rotWithShape="1">
          <a:blip r:embed="rId4">
            <a:alphaModFix/>
          </a:blip>
          <a:srcRect b="24908" l="0" r="11613" t="0"/>
          <a:stretch/>
        </p:blipFill>
        <p:spPr>
          <a:xfrm>
            <a:off x="1" y="59451"/>
            <a:ext cx="2508950" cy="2720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9"/>
          <p:cNvSpPr/>
          <p:nvPr/>
        </p:nvSpPr>
        <p:spPr>
          <a:xfrm>
            <a:off x="328950" y="699925"/>
            <a:ext cx="8486100" cy="1343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		</a:t>
            </a:r>
            <a:r>
              <a:rPr lang="en" sz="1800">
                <a:latin typeface="Barlow"/>
                <a:ea typeface="Barlow"/>
                <a:cs typeface="Barlow"/>
                <a:sym typeface="Barlow"/>
              </a:rPr>
              <a:t>🔗</a:t>
            </a:r>
            <a:r>
              <a:rPr b="1" lang="en" sz="1800" u="sng">
                <a:solidFill>
                  <a:srgbClr val="360161"/>
                </a:solidFill>
                <a:latin typeface="Barlow"/>
                <a:ea typeface="Barlow"/>
                <a:cs typeface="Barlow"/>
                <a:sym typeface="Barlow"/>
                <a:hlinkClick action="ppaction://hlinkshowjump?jump=nextslide">
                  <a:extLst>
                    <a:ext uri="{A12FA001-AC4F-418D-AE19-62706E023703}">
                      <ahyp:hlinkClr val="tx"/>
                    </a:ext>
                  </a:extLst>
                </a:hlinkClick>
              </a:rPr>
              <a:t>Tool 1</a:t>
            </a:r>
            <a:endParaRPr b="1" sz="1800">
              <a:solidFill>
                <a:srgbClr val="360161"/>
              </a:solidFill>
              <a:latin typeface="Barlow"/>
              <a:ea typeface="Barlow"/>
              <a:cs typeface="Barlow"/>
              <a:sym typeface="Barlow"/>
            </a:endParaRPr>
          </a:p>
          <a:p>
            <a:pPr indent="457200" lvl="0" marL="457200" rtl="0" algn="l">
              <a:spcBef>
                <a:spcPts val="0"/>
              </a:spcBef>
              <a:spcAft>
                <a:spcPts val="0"/>
              </a:spcAft>
              <a:buNone/>
            </a:pPr>
            <a:r>
              <a:rPr lang="en" sz="1800">
                <a:latin typeface="Barlow"/>
                <a:ea typeface="Barlow"/>
                <a:cs typeface="Barlow"/>
                <a:sym typeface="Barlow"/>
              </a:rPr>
              <a:t>👉🏿</a:t>
            </a:r>
            <a:r>
              <a:rPr b="1" lang="en" sz="1800">
                <a:latin typeface="Barlow"/>
                <a:ea typeface="Barlow"/>
                <a:cs typeface="Barlow"/>
                <a:sym typeface="Barlow"/>
              </a:rPr>
              <a:t>Specifically direct </a:t>
            </a:r>
            <a:r>
              <a:rPr lang="en" sz="1800">
                <a:latin typeface="Barlow"/>
                <a:ea typeface="Barlow"/>
                <a:cs typeface="Barlow"/>
                <a:sym typeface="Barlow"/>
              </a:rPr>
              <a:t>the model to </a:t>
            </a:r>
            <a:r>
              <a:rPr b="1" lang="en" sz="1800">
                <a:latin typeface="Barlow"/>
                <a:ea typeface="Barlow"/>
                <a:cs typeface="Barlow"/>
                <a:sym typeface="Barlow"/>
              </a:rPr>
              <a:t>be more “creative”</a:t>
            </a:r>
            <a:r>
              <a:rPr lang="en" sz="1800">
                <a:latin typeface="Barlow"/>
                <a:ea typeface="Barlow"/>
                <a:cs typeface="Barlow"/>
                <a:sym typeface="Barlow"/>
              </a:rPr>
              <a:t> or </a:t>
            </a:r>
            <a:r>
              <a:rPr b="1" lang="en" sz="1800">
                <a:latin typeface="Barlow"/>
                <a:ea typeface="Barlow"/>
                <a:cs typeface="Barlow"/>
                <a:sym typeface="Barlow"/>
              </a:rPr>
              <a:t>“out of the box”</a:t>
            </a:r>
            <a:r>
              <a:rPr lang="en" sz="1800">
                <a:latin typeface="Barlow"/>
                <a:ea typeface="Barlow"/>
                <a:cs typeface="Barlow"/>
                <a:sym typeface="Barlow"/>
              </a:rPr>
              <a:t>.</a:t>
            </a:r>
            <a:endParaRPr sz="1800">
              <a:latin typeface="Barlow"/>
              <a:ea typeface="Barlow"/>
              <a:cs typeface="Barlow"/>
              <a:sym typeface="Barlow"/>
            </a:endParaRPr>
          </a:p>
        </p:txBody>
      </p:sp>
      <p:sp>
        <p:nvSpPr>
          <p:cNvPr id="250" name="Google Shape;250;p39"/>
          <p:cNvSpPr/>
          <p:nvPr/>
        </p:nvSpPr>
        <p:spPr>
          <a:xfrm>
            <a:off x="0" y="0"/>
            <a:ext cx="9144000" cy="477900"/>
          </a:xfrm>
          <a:prstGeom prst="rect">
            <a:avLst/>
          </a:prstGeom>
          <a:solidFill>
            <a:srgbClr val="360161"/>
          </a:solid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b="1" lang="en" sz="2500">
                <a:solidFill>
                  <a:schemeClr val="lt1"/>
                </a:solidFill>
                <a:latin typeface="Barlow Condensed"/>
                <a:ea typeface="Barlow Condensed"/>
                <a:cs typeface="Barlow Condensed"/>
                <a:sym typeface="Barlow Condensed"/>
              </a:rPr>
              <a:t>Beginner Tools</a:t>
            </a:r>
            <a:endParaRPr b="1" sz="2500">
              <a:solidFill>
                <a:schemeClr val="lt1"/>
              </a:solidFill>
              <a:latin typeface="Barlow Condensed"/>
              <a:ea typeface="Barlow Condensed"/>
              <a:cs typeface="Barlow Condensed"/>
              <a:sym typeface="Barlow Condensed"/>
            </a:endParaRPr>
          </a:p>
        </p:txBody>
      </p:sp>
      <p:pic>
        <p:nvPicPr>
          <p:cNvPr id="251" name="Google Shape;251;p39"/>
          <p:cNvPicPr preferRelativeResize="0"/>
          <p:nvPr/>
        </p:nvPicPr>
        <p:blipFill>
          <a:blip r:embed="rId3">
            <a:alphaModFix/>
          </a:blip>
          <a:stretch>
            <a:fillRect/>
          </a:stretch>
        </p:blipFill>
        <p:spPr>
          <a:xfrm>
            <a:off x="511851" y="1065750"/>
            <a:ext cx="612000" cy="612000"/>
          </a:xfrm>
          <a:prstGeom prst="rect">
            <a:avLst/>
          </a:prstGeom>
          <a:noFill/>
          <a:ln>
            <a:noFill/>
          </a:ln>
        </p:spPr>
      </p:pic>
      <p:sp>
        <p:nvSpPr>
          <p:cNvPr id="252" name="Google Shape;252;p39"/>
          <p:cNvSpPr/>
          <p:nvPr/>
        </p:nvSpPr>
        <p:spPr>
          <a:xfrm>
            <a:off x="328950" y="2147850"/>
            <a:ext cx="8592000" cy="1343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		</a:t>
            </a:r>
            <a:r>
              <a:rPr lang="en" sz="1800">
                <a:latin typeface="Barlow"/>
                <a:ea typeface="Barlow"/>
                <a:cs typeface="Barlow"/>
                <a:sym typeface="Barlow"/>
              </a:rPr>
              <a:t>🔗</a:t>
            </a:r>
            <a:r>
              <a:rPr b="1" lang="en" sz="1800" u="sng">
                <a:solidFill>
                  <a:srgbClr val="360161"/>
                </a:solidFill>
                <a:latin typeface="Barlow"/>
                <a:ea typeface="Barlow"/>
                <a:cs typeface="Barlow"/>
                <a:sym typeface="Barlow"/>
                <a:hlinkClick action="ppaction://hlinksldjump" r:id="rId4">
                  <a:extLst>
                    <a:ext uri="{A12FA001-AC4F-418D-AE19-62706E023703}">
                      <ahyp:hlinkClr val="tx"/>
                    </a:ext>
                  </a:extLst>
                </a:hlinkClick>
              </a:rPr>
              <a:t>Tool 2</a:t>
            </a:r>
            <a:endParaRPr b="1" sz="1800">
              <a:solidFill>
                <a:srgbClr val="360161"/>
              </a:solidFill>
              <a:latin typeface="Barlow"/>
              <a:ea typeface="Barlow"/>
              <a:cs typeface="Barlow"/>
              <a:sym typeface="Barlow"/>
            </a:endParaRPr>
          </a:p>
          <a:p>
            <a:pPr indent="457200" lvl="0" marL="457200" rtl="0" algn="l">
              <a:spcBef>
                <a:spcPts val="0"/>
              </a:spcBef>
              <a:spcAft>
                <a:spcPts val="0"/>
              </a:spcAft>
              <a:buNone/>
            </a:pPr>
            <a:r>
              <a:rPr b="1" lang="en" sz="1800">
                <a:latin typeface="Barlow"/>
                <a:ea typeface="Barlow"/>
                <a:cs typeface="Barlow"/>
                <a:sym typeface="Barlow"/>
              </a:rPr>
              <a:t>👉🏿Guide </a:t>
            </a:r>
            <a:r>
              <a:rPr lang="en" sz="1800">
                <a:latin typeface="Barlow"/>
                <a:ea typeface="Barlow"/>
                <a:cs typeface="Barlow"/>
                <a:sym typeface="Barlow"/>
              </a:rPr>
              <a:t>the model towards </a:t>
            </a:r>
            <a:r>
              <a:rPr b="1" lang="en" sz="1800">
                <a:latin typeface="Barlow"/>
                <a:ea typeface="Barlow"/>
                <a:cs typeface="Barlow"/>
                <a:sym typeface="Barlow"/>
              </a:rPr>
              <a:t>specific features</a:t>
            </a:r>
            <a:r>
              <a:rPr lang="en" sz="1800">
                <a:latin typeface="Barlow"/>
                <a:ea typeface="Barlow"/>
                <a:cs typeface="Barlow"/>
                <a:sym typeface="Barlow"/>
              </a:rPr>
              <a:t> you want it to </a:t>
            </a:r>
            <a:r>
              <a:rPr b="1" lang="en" sz="1800">
                <a:latin typeface="Barlow"/>
                <a:ea typeface="Barlow"/>
                <a:cs typeface="Barlow"/>
                <a:sym typeface="Barlow"/>
              </a:rPr>
              <a:t>explore </a:t>
            </a:r>
            <a:r>
              <a:rPr lang="en" sz="1800">
                <a:latin typeface="Barlow"/>
                <a:ea typeface="Barlow"/>
                <a:cs typeface="Barlow"/>
                <a:sym typeface="Barlow"/>
              </a:rPr>
              <a:t>or</a:t>
            </a:r>
            <a:endParaRPr sz="1800">
              <a:latin typeface="Barlow"/>
              <a:ea typeface="Barlow"/>
              <a:cs typeface="Barlow"/>
              <a:sym typeface="Barlow"/>
            </a:endParaRPr>
          </a:p>
          <a:p>
            <a:pPr indent="457200" lvl="0" marL="457200" rtl="0" algn="l">
              <a:spcBef>
                <a:spcPts val="0"/>
              </a:spcBef>
              <a:spcAft>
                <a:spcPts val="0"/>
              </a:spcAft>
              <a:buNone/>
            </a:pPr>
            <a:r>
              <a:rPr lang="en" sz="1800">
                <a:latin typeface="Barlow"/>
                <a:ea typeface="Barlow"/>
                <a:cs typeface="Barlow"/>
                <a:sym typeface="Barlow"/>
              </a:rPr>
              <a:t>  </a:t>
            </a:r>
            <a:r>
              <a:rPr b="1" lang="en" sz="1800">
                <a:latin typeface="Barlow"/>
                <a:ea typeface="Barlow"/>
                <a:cs typeface="Barlow"/>
                <a:sym typeface="Barlow"/>
              </a:rPr>
              <a:t>extract</a:t>
            </a:r>
            <a:r>
              <a:rPr lang="en" sz="1800">
                <a:latin typeface="Barlow"/>
                <a:ea typeface="Barlow"/>
                <a:cs typeface="Barlow"/>
                <a:sym typeface="Barlow"/>
              </a:rPr>
              <a:t>, such as specific themes of a text or items for a meeting agenda.</a:t>
            </a:r>
            <a:endParaRPr sz="1800">
              <a:latin typeface="Barlow"/>
              <a:ea typeface="Barlow"/>
              <a:cs typeface="Barlow"/>
              <a:sym typeface="Barlow"/>
            </a:endParaRPr>
          </a:p>
        </p:txBody>
      </p:sp>
      <p:pic>
        <p:nvPicPr>
          <p:cNvPr id="253" name="Google Shape;253;p39"/>
          <p:cNvPicPr preferRelativeResize="0"/>
          <p:nvPr/>
        </p:nvPicPr>
        <p:blipFill>
          <a:blip r:embed="rId3">
            <a:alphaModFix/>
          </a:blip>
          <a:stretch>
            <a:fillRect/>
          </a:stretch>
        </p:blipFill>
        <p:spPr>
          <a:xfrm>
            <a:off x="511851" y="2513700"/>
            <a:ext cx="612000" cy="612000"/>
          </a:xfrm>
          <a:prstGeom prst="rect">
            <a:avLst/>
          </a:prstGeom>
          <a:noFill/>
          <a:ln>
            <a:noFill/>
          </a:ln>
        </p:spPr>
      </p:pic>
      <p:sp>
        <p:nvSpPr>
          <p:cNvPr id="254" name="Google Shape;254;p39"/>
          <p:cNvSpPr/>
          <p:nvPr/>
        </p:nvSpPr>
        <p:spPr>
          <a:xfrm>
            <a:off x="328950" y="3595800"/>
            <a:ext cx="8486100" cy="1343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		</a:t>
            </a:r>
            <a:r>
              <a:rPr lang="en" sz="1800">
                <a:latin typeface="Barlow"/>
                <a:ea typeface="Barlow"/>
                <a:cs typeface="Barlow"/>
                <a:sym typeface="Barlow"/>
              </a:rPr>
              <a:t>🔗</a:t>
            </a:r>
            <a:r>
              <a:rPr b="1" lang="en" sz="1800" u="sng">
                <a:solidFill>
                  <a:srgbClr val="360161"/>
                </a:solidFill>
                <a:latin typeface="Barlow"/>
                <a:ea typeface="Barlow"/>
                <a:cs typeface="Barlow"/>
                <a:sym typeface="Barlow"/>
                <a:hlinkClick action="ppaction://hlinksldjump" r:id="rId5">
                  <a:extLst>
                    <a:ext uri="{A12FA001-AC4F-418D-AE19-62706E023703}">
                      <ahyp:hlinkClr val="tx"/>
                    </a:ext>
                  </a:extLst>
                </a:hlinkClick>
              </a:rPr>
              <a:t>Tool 3</a:t>
            </a:r>
            <a:endParaRPr b="1" sz="1800">
              <a:solidFill>
                <a:srgbClr val="360161"/>
              </a:solidFill>
              <a:latin typeface="Barlow"/>
              <a:ea typeface="Barlow"/>
              <a:cs typeface="Barlow"/>
              <a:sym typeface="Barlow"/>
            </a:endParaRPr>
          </a:p>
          <a:p>
            <a:pPr indent="457200" lvl="0" marL="457200" rtl="0" algn="l">
              <a:spcBef>
                <a:spcPts val="0"/>
              </a:spcBef>
              <a:spcAft>
                <a:spcPts val="0"/>
              </a:spcAft>
              <a:buClr>
                <a:schemeClr val="dk1"/>
              </a:buClr>
              <a:buSzPts val="1100"/>
              <a:buFont typeface="Arial"/>
              <a:buNone/>
            </a:pPr>
            <a:r>
              <a:rPr lang="en" sz="1800">
                <a:solidFill>
                  <a:schemeClr val="dk1"/>
                </a:solidFill>
                <a:latin typeface="Barlow"/>
                <a:ea typeface="Barlow"/>
                <a:cs typeface="Barlow"/>
                <a:sym typeface="Barlow"/>
              </a:rPr>
              <a:t>👉🏿</a:t>
            </a:r>
            <a:r>
              <a:rPr b="1" lang="en" sz="1800">
                <a:solidFill>
                  <a:schemeClr val="dk1"/>
                </a:solidFill>
                <a:latin typeface="Barlow"/>
                <a:ea typeface="Barlow"/>
                <a:cs typeface="Barlow"/>
                <a:sym typeface="Barlow"/>
              </a:rPr>
              <a:t>Iterate</a:t>
            </a:r>
            <a:r>
              <a:rPr lang="en" sz="1800">
                <a:solidFill>
                  <a:schemeClr val="dk1"/>
                </a:solidFill>
                <a:latin typeface="Barlow"/>
                <a:ea typeface="Barlow"/>
                <a:cs typeface="Barlow"/>
                <a:sym typeface="Barlow"/>
              </a:rPr>
              <a:t> on prompts until you find the one that </a:t>
            </a:r>
            <a:r>
              <a:rPr b="1" lang="en" sz="1800">
                <a:solidFill>
                  <a:schemeClr val="dk1"/>
                </a:solidFill>
                <a:latin typeface="Barlow"/>
                <a:ea typeface="Barlow"/>
                <a:cs typeface="Barlow"/>
                <a:sym typeface="Barlow"/>
              </a:rPr>
              <a:t>works best</a:t>
            </a:r>
            <a:r>
              <a:rPr lang="en" sz="1800">
                <a:solidFill>
                  <a:schemeClr val="dk1"/>
                </a:solidFill>
                <a:latin typeface="Barlow"/>
                <a:ea typeface="Barlow"/>
                <a:cs typeface="Barlow"/>
                <a:sym typeface="Barlow"/>
              </a:rPr>
              <a:t> for </a:t>
            </a:r>
            <a:r>
              <a:rPr b="1" lang="en" sz="1800">
                <a:solidFill>
                  <a:schemeClr val="dk1"/>
                </a:solidFill>
                <a:latin typeface="Barlow"/>
                <a:ea typeface="Barlow"/>
                <a:cs typeface="Barlow"/>
                <a:sym typeface="Barlow"/>
              </a:rPr>
              <a:t>your use</a:t>
            </a:r>
            <a:endParaRPr b="1" sz="1800">
              <a:solidFill>
                <a:schemeClr val="dk1"/>
              </a:solidFill>
              <a:latin typeface="Barlow"/>
              <a:ea typeface="Barlow"/>
              <a:cs typeface="Barlow"/>
              <a:sym typeface="Barlow"/>
            </a:endParaRPr>
          </a:p>
          <a:p>
            <a:pPr indent="457200" lvl="0" marL="457200" rtl="0" algn="l">
              <a:spcBef>
                <a:spcPts val="0"/>
              </a:spcBef>
              <a:spcAft>
                <a:spcPts val="0"/>
              </a:spcAft>
              <a:buClr>
                <a:schemeClr val="dk1"/>
              </a:buClr>
              <a:buSzPts val="1100"/>
              <a:buFont typeface="Arial"/>
              <a:buNone/>
            </a:pPr>
            <a:r>
              <a:rPr b="1" lang="en" sz="1800">
                <a:solidFill>
                  <a:schemeClr val="dk1"/>
                </a:solidFill>
                <a:latin typeface="Barlow"/>
                <a:ea typeface="Barlow"/>
                <a:cs typeface="Barlow"/>
                <a:sym typeface="Barlow"/>
              </a:rPr>
              <a:t> case.</a:t>
            </a:r>
            <a:endParaRPr sz="1800">
              <a:latin typeface="Barlow"/>
              <a:ea typeface="Barlow"/>
              <a:cs typeface="Barlow"/>
              <a:sym typeface="Barlow"/>
            </a:endParaRPr>
          </a:p>
        </p:txBody>
      </p:sp>
      <p:pic>
        <p:nvPicPr>
          <p:cNvPr id="255" name="Google Shape;255;p39"/>
          <p:cNvPicPr preferRelativeResize="0"/>
          <p:nvPr/>
        </p:nvPicPr>
        <p:blipFill>
          <a:blip r:embed="rId3">
            <a:alphaModFix/>
          </a:blip>
          <a:stretch>
            <a:fillRect/>
          </a:stretch>
        </p:blipFill>
        <p:spPr>
          <a:xfrm>
            <a:off x="511851" y="3961650"/>
            <a:ext cx="612000" cy="612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9" name="Shape 259"/>
        <p:cNvGrpSpPr/>
        <p:nvPr/>
      </p:nvGrpSpPr>
      <p:grpSpPr>
        <a:xfrm>
          <a:off x="0" y="0"/>
          <a:ext cx="0" cy="0"/>
          <a:chOff x="0" y="0"/>
          <a:chExt cx="0" cy="0"/>
        </a:xfrm>
      </p:grpSpPr>
      <p:sp>
        <p:nvSpPr>
          <p:cNvPr id="260" name="Google Shape;260;p40"/>
          <p:cNvSpPr/>
          <p:nvPr/>
        </p:nvSpPr>
        <p:spPr>
          <a:xfrm>
            <a:off x="0" y="477900"/>
            <a:ext cx="9144000" cy="1012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		</a:t>
            </a:r>
            <a:r>
              <a:rPr b="1" lang="en" sz="1800">
                <a:latin typeface="Barlow"/>
                <a:ea typeface="Barlow"/>
                <a:cs typeface="Barlow"/>
                <a:sym typeface="Barlow"/>
              </a:rPr>
              <a:t>Tool 1</a:t>
            </a:r>
            <a:endParaRPr b="1" sz="1800">
              <a:latin typeface="Barlow"/>
              <a:ea typeface="Barlow"/>
              <a:cs typeface="Barlow"/>
              <a:sym typeface="Barlow"/>
            </a:endParaRPr>
          </a:p>
          <a:p>
            <a:pPr indent="457200" lvl="0" marL="457200" rtl="0" algn="l">
              <a:spcBef>
                <a:spcPts val="0"/>
              </a:spcBef>
              <a:spcAft>
                <a:spcPts val="0"/>
              </a:spcAft>
              <a:buNone/>
            </a:pPr>
            <a:r>
              <a:rPr lang="en" sz="1800">
                <a:latin typeface="Barlow"/>
                <a:ea typeface="Barlow"/>
                <a:cs typeface="Barlow"/>
                <a:sym typeface="Barlow"/>
              </a:rPr>
              <a:t>👉🏿</a:t>
            </a:r>
            <a:r>
              <a:rPr b="1" lang="en" sz="1800">
                <a:solidFill>
                  <a:schemeClr val="dk1"/>
                </a:solidFill>
                <a:latin typeface="Barlow"/>
                <a:ea typeface="Barlow"/>
                <a:cs typeface="Barlow"/>
                <a:sym typeface="Barlow"/>
              </a:rPr>
              <a:t>Specifically direct </a:t>
            </a:r>
            <a:r>
              <a:rPr lang="en" sz="1800">
                <a:solidFill>
                  <a:schemeClr val="dk1"/>
                </a:solidFill>
                <a:latin typeface="Barlow"/>
                <a:ea typeface="Barlow"/>
                <a:cs typeface="Barlow"/>
                <a:sym typeface="Barlow"/>
              </a:rPr>
              <a:t>the model to </a:t>
            </a:r>
            <a:r>
              <a:rPr b="1" lang="en" sz="1800">
                <a:solidFill>
                  <a:schemeClr val="dk1"/>
                </a:solidFill>
                <a:latin typeface="Barlow"/>
                <a:ea typeface="Barlow"/>
                <a:cs typeface="Barlow"/>
                <a:sym typeface="Barlow"/>
              </a:rPr>
              <a:t>be more “creative”</a:t>
            </a:r>
            <a:r>
              <a:rPr lang="en" sz="1800">
                <a:solidFill>
                  <a:schemeClr val="dk1"/>
                </a:solidFill>
                <a:latin typeface="Barlow"/>
                <a:ea typeface="Barlow"/>
                <a:cs typeface="Barlow"/>
                <a:sym typeface="Barlow"/>
              </a:rPr>
              <a:t> or </a:t>
            </a:r>
            <a:r>
              <a:rPr b="1" lang="en" sz="1800">
                <a:solidFill>
                  <a:schemeClr val="dk1"/>
                </a:solidFill>
                <a:latin typeface="Barlow"/>
                <a:ea typeface="Barlow"/>
                <a:cs typeface="Barlow"/>
                <a:sym typeface="Barlow"/>
              </a:rPr>
              <a:t>“out of the box”</a:t>
            </a:r>
            <a:r>
              <a:rPr lang="en" sz="1800">
                <a:solidFill>
                  <a:schemeClr val="dk1"/>
                </a:solidFill>
                <a:latin typeface="Barlow"/>
                <a:ea typeface="Barlow"/>
                <a:cs typeface="Barlow"/>
                <a:sym typeface="Barlow"/>
              </a:rPr>
              <a:t>.</a:t>
            </a:r>
            <a:endParaRPr sz="1800">
              <a:latin typeface="Barlow"/>
              <a:ea typeface="Barlow"/>
              <a:cs typeface="Barlow"/>
              <a:sym typeface="Barlow"/>
            </a:endParaRPr>
          </a:p>
        </p:txBody>
      </p:sp>
      <p:pic>
        <p:nvPicPr>
          <p:cNvPr id="261" name="Google Shape;261;p40"/>
          <p:cNvPicPr preferRelativeResize="0"/>
          <p:nvPr/>
        </p:nvPicPr>
        <p:blipFill>
          <a:blip r:embed="rId4">
            <a:alphaModFix/>
          </a:blip>
          <a:stretch>
            <a:fillRect/>
          </a:stretch>
        </p:blipFill>
        <p:spPr>
          <a:xfrm>
            <a:off x="150426" y="678150"/>
            <a:ext cx="612000" cy="612000"/>
          </a:xfrm>
          <a:prstGeom prst="rect">
            <a:avLst/>
          </a:prstGeom>
          <a:noFill/>
          <a:ln>
            <a:noFill/>
          </a:ln>
        </p:spPr>
      </p:pic>
      <p:sp>
        <p:nvSpPr>
          <p:cNvPr id="262" name="Google Shape;262;p40"/>
          <p:cNvSpPr txBox="1"/>
          <p:nvPr/>
        </p:nvSpPr>
        <p:spPr>
          <a:xfrm>
            <a:off x="1240275" y="1880597"/>
            <a:ext cx="7339800" cy="8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Barlow"/>
                <a:ea typeface="Barlow"/>
                <a:cs typeface="Barlow"/>
                <a:sym typeface="Barlow"/>
              </a:rPr>
              <a:t>Opportunity</a:t>
            </a:r>
            <a:endParaRPr b="1" sz="1800">
              <a:latin typeface="Barlow"/>
              <a:ea typeface="Barlow"/>
              <a:cs typeface="Barlow"/>
              <a:sym typeface="Barlow"/>
            </a:endParaRPr>
          </a:p>
          <a:p>
            <a:pPr indent="0" lvl="0" marL="0" rtl="0" algn="l">
              <a:spcBef>
                <a:spcPts val="0"/>
              </a:spcBef>
              <a:spcAft>
                <a:spcPts val="0"/>
              </a:spcAft>
              <a:buNone/>
            </a:pPr>
            <a:r>
              <a:rPr lang="en" sz="1800">
                <a:latin typeface="Barlow"/>
                <a:ea typeface="Barlow"/>
                <a:cs typeface="Barlow"/>
                <a:sym typeface="Barlow"/>
              </a:rPr>
              <a:t>Jazzing up formative assessments to boost engagement</a:t>
            </a:r>
            <a:endParaRPr sz="1800">
              <a:latin typeface="Barlow"/>
              <a:ea typeface="Barlow"/>
              <a:cs typeface="Barlow"/>
              <a:sym typeface="Barlow"/>
            </a:endParaRPr>
          </a:p>
        </p:txBody>
      </p:sp>
      <p:pic>
        <p:nvPicPr>
          <p:cNvPr id="263" name="Google Shape;263;p40"/>
          <p:cNvPicPr preferRelativeResize="0"/>
          <p:nvPr/>
        </p:nvPicPr>
        <p:blipFill>
          <a:blip r:embed="rId5">
            <a:alphaModFix/>
          </a:blip>
          <a:stretch>
            <a:fillRect/>
          </a:stretch>
        </p:blipFill>
        <p:spPr>
          <a:xfrm>
            <a:off x="628278" y="3029288"/>
            <a:ext cx="612000" cy="611981"/>
          </a:xfrm>
          <a:prstGeom prst="rect">
            <a:avLst/>
          </a:prstGeom>
          <a:noFill/>
          <a:ln>
            <a:noFill/>
          </a:ln>
        </p:spPr>
      </p:pic>
      <p:sp>
        <p:nvSpPr>
          <p:cNvPr id="264" name="Google Shape;264;p40"/>
          <p:cNvSpPr txBox="1"/>
          <p:nvPr/>
        </p:nvSpPr>
        <p:spPr>
          <a:xfrm>
            <a:off x="1240275" y="2954600"/>
            <a:ext cx="7339800" cy="23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Barlow"/>
                <a:ea typeface="Barlow"/>
                <a:cs typeface="Barlow"/>
                <a:sym typeface="Barlow"/>
              </a:rPr>
              <a:t>Prompt</a:t>
            </a:r>
            <a:endParaRPr b="1" sz="1800">
              <a:latin typeface="Barlow"/>
              <a:ea typeface="Barlow"/>
              <a:cs typeface="Barlow"/>
              <a:sym typeface="Barlow"/>
            </a:endParaRPr>
          </a:p>
          <a:p>
            <a:pPr indent="0" lvl="0" marL="0" rtl="0" algn="l">
              <a:spcBef>
                <a:spcPts val="0"/>
              </a:spcBef>
              <a:spcAft>
                <a:spcPts val="0"/>
              </a:spcAft>
              <a:buNone/>
            </a:pPr>
            <a:r>
              <a:rPr lang="en" sz="1800">
                <a:solidFill>
                  <a:schemeClr val="dk1"/>
                </a:solidFill>
                <a:latin typeface="Barlow"/>
                <a:ea typeface="Barlow"/>
                <a:cs typeface="Barlow"/>
                <a:sym typeface="Barlow"/>
              </a:rPr>
              <a:t>Write a list of 25 creative and interesting formative assessment ideas I can use in my classroom. They should be highly relevant and fun for Gen Z students.</a:t>
            </a:r>
            <a:endParaRPr sz="2100">
              <a:solidFill>
                <a:schemeClr val="dk1"/>
              </a:solidFill>
              <a:latin typeface="Barlow"/>
              <a:ea typeface="Barlow"/>
              <a:cs typeface="Barlow"/>
              <a:sym typeface="Barlow"/>
            </a:endParaRPr>
          </a:p>
        </p:txBody>
      </p:sp>
      <p:sp>
        <p:nvSpPr>
          <p:cNvPr id="265" name="Google Shape;265;p40"/>
          <p:cNvSpPr/>
          <p:nvPr/>
        </p:nvSpPr>
        <p:spPr>
          <a:xfrm>
            <a:off x="0" y="0"/>
            <a:ext cx="9144000" cy="477900"/>
          </a:xfrm>
          <a:prstGeom prst="rect">
            <a:avLst/>
          </a:prstGeom>
          <a:solidFill>
            <a:srgbClr val="00AD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Poppins"/>
                <a:ea typeface="Poppins"/>
                <a:cs typeface="Poppins"/>
                <a:sym typeface="Poppins"/>
              </a:rPr>
              <a:t>Beginner Tools</a:t>
            </a:r>
            <a:endParaRPr b="1">
              <a:solidFill>
                <a:schemeClr val="lt1"/>
              </a:solidFill>
              <a:latin typeface="Poppins"/>
              <a:ea typeface="Poppins"/>
              <a:cs typeface="Poppins"/>
              <a:sym typeface="Poppins"/>
            </a:endParaRPr>
          </a:p>
        </p:txBody>
      </p:sp>
      <p:sp>
        <p:nvSpPr>
          <p:cNvPr id="266" name="Google Shape;266;p40"/>
          <p:cNvSpPr txBox="1"/>
          <p:nvPr/>
        </p:nvSpPr>
        <p:spPr>
          <a:xfrm>
            <a:off x="6598505" y="4776455"/>
            <a:ext cx="2508600" cy="330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u="sng">
                <a:solidFill>
                  <a:schemeClr val="hlink"/>
                </a:solidFill>
                <a:latin typeface="Poppins"/>
                <a:ea typeface="Poppins"/>
                <a:cs typeface="Poppins"/>
                <a:sym typeface="Poppins"/>
                <a:hlinkClick/>
              </a:rPr>
              <a:t>Back to Beginner Tools</a:t>
            </a:r>
            <a:endParaRPr sz="1200">
              <a:latin typeface="Poppins"/>
              <a:ea typeface="Poppins"/>
              <a:cs typeface="Poppins"/>
              <a:sym typeface="Poppins"/>
            </a:endParaRPr>
          </a:p>
        </p:txBody>
      </p:sp>
      <p:pic>
        <p:nvPicPr>
          <p:cNvPr id="267" name="Google Shape;267;p40"/>
          <p:cNvPicPr preferRelativeResize="0"/>
          <p:nvPr/>
        </p:nvPicPr>
        <p:blipFill>
          <a:blip r:embed="rId6">
            <a:alphaModFix/>
          </a:blip>
          <a:stretch>
            <a:fillRect/>
          </a:stretch>
        </p:blipFill>
        <p:spPr>
          <a:xfrm>
            <a:off x="7016570" y="4844955"/>
            <a:ext cx="224425" cy="224425"/>
          </a:xfrm>
          <a:prstGeom prst="rect">
            <a:avLst/>
          </a:prstGeom>
          <a:noFill/>
          <a:ln>
            <a:noFill/>
          </a:ln>
        </p:spPr>
      </p:pic>
      <p:pic>
        <p:nvPicPr>
          <p:cNvPr id="268" name="Google Shape;268;p40"/>
          <p:cNvPicPr preferRelativeResize="0"/>
          <p:nvPr/>
        </p:nvPicPr>
        <p:blipFill>
          <a:blip r:embed="rId7">
            <a:alphaModFix/>
          </a:blip>
          <a:stretch>
            <a:fillRect/>
          </a:stretch>
        </p:blipFill>
        <p:spPr>
          <a:xfrm>
            <a:off x="762425" y="2020900"/>
            <a:ext cx="477900" cy="477900"/>
          </a:xfrm>
          <a:prstGeom prst="rect">
            <a:avLst/>
          </a:prstGeom>
          <a:noFill/>
          <a:ln>
            <a:noFill/>
          </a:ln>
        </p:spPr>
      </p:pic>
      <p:sp>
        <p:nvSpPr>
          <p:cNvPr id="269" name="Google Shape;269;p40"/>
          <p:cNvSpPr/>
          <p:nvPr/>
        </p:nvSpPr>
        <p:spPr>
          <a:xfrm>
            <a:off x="0" y="0"/>
            <a:ext cx="9144000" cy="477900"/>
          </a:xfrm>
          <a:prstGeom prst="rect">
            <a:avLst/>
          </a:prstGeom>
          <a:solidFill>
            <a:srgbClr val="360161"/>
          </a:solid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b="1" lang="en" sz="2500">
                <a:solidFill>
                  <a:schemeClr val="lt1"/>
                </a:solidFill>
                <a:latin typeface="Barlow Condensed"/>
                <a:ea typeface="Barlow Condensed"/>
                <a:cs typeface="Barlow Condensed"/>
                <a:sym typeface="Barlow Condensed"/>
              </a:rPr>
              <a:t>Beginner Tools</a:t>
            </a:r>
            <a:endParaRPr b="1" sz="2500">
              <a:solidFill>
                <a:schemeClr val="lt1"/>
              </a:solidFill>
              <a:latin typeface="Barlow Condensed"/>
              <a:ea typeface="Barlow Condensed"/>
              <a:cs typeface="Barlow Condensed"/>
              <a:sym typeface="Barlow Condense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3" name="Shape 273"/>
        <p:cNvGrpSpPr/>
        <p:nvPr/>
      </p:nvGrpSpPr>
      <p:grpSpPr>
        <a:xfrm>
          <a:off x="0" y="0"/>
          <a:ext cx="0" cy="0"/>
          <a:chOff x="0" y="0"/>
          <a:chExt cx="0" cy="0"/>
        </a:xfrm>
      </p:grpSpPr>
      <p:sp>
        <p:nvSpPr>
          <p:cNvPr id="274" name="Google Shape;274;p41"/>
          <p:cNvSpPr/>
          <p:nvPr/>
        </p:nvSpPr>
        <p:spPr>
          <a:xfrm>
            <a:off x="0" y="477900"/>
            <a:ext cx="9144000" cy="1012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		</a:t>
            </a:r>
            <a:r>
              <a:rPr b="1" lang="en" sz="1600">
                <a:latin typeface="Barlow"/>
                <a:ea typeface="Barlow"/>
                <a:cs typeface="Barlow"/>
                <a:sym typeface="Barlow"/>
              </a:rPr>
              <a:t>Tool 2</a:t>
            </a:r>
            <a:endParaRPr b="1" sz="1600">
              <a:latin typeface="Barlow"/>
              <a:ea typeface="Barlow"/>
              <a:cs typeface="Barlow"/>
              <a:sym typeface="Barlow"/>
            </a:endParaRPr>
          </a:p>
          <a:p>
            <a:pPr indent="457200" lvl="0" marL="457200" rtl="0" algn="l">
              <a:spcBef>
                <a:spcPts val="0"/>
              </a:spcBef>
              <a:spcAft>
                <a:spcPts val="0"/>
              </a:spcAft>
              <a:buNone/>
            </a:pPr>
            <a:r>
              <a:rPr lang="en" sz="1600">
                <a:latin typeface="Barlow"/>
                <a:ea typeface="Barlow"/>
                <a:cs typeface="Barlow"/>
                <a:sym typeface="Barlow"/>
              </a:rPr>
              <a:t>👉🏿</a:t>
            </a:r>
            <a:r>
              <a:rPr b="1" lang="en" sz="1600">
                <a:solidFill>
                  <a:schemeClr val="dk1"/>
                </a:solidFill>
                <a:latin typeface="Barlow"/>
                <a:ea typeface="Barlow"/>
                <a:cs typeface="Barlow"/>
                <a:sym typeface="Barlow"/>
              </a:rPr>
              <a:t>Guide </a:t>
            </a:r>
            <a:r>
              <a:rPr lang="en" sz="1600">
                <a:solidFill>
                  <a:schemeClr val="dk1"/>
                </a:solidFill>
                <a:latin typeface="Barlow"/>
                <a:ea typeface="Barlow"/>
                <a:cs typeface="Barlow"/>
                <a:sym typeface="Barlow"/>
              </a:rPr>
              <a:t>the model towards </a:t>
            </a:r>
            <a:r>
              <a:rPr b="1" lang="en" sz="1600">
                <a:solidFill>
                  <a:schemeClr val="dk1"/>
                </a:solidFill>
                <a:latin typeface="Barlow"/>
                <a:ea typeface="Barlow"/>
                <a:cs typeface="Barlow"/>
                <a:sym typeface="Barlow"/>
              </a:rPr>
              <a:t>specific features</a:t>
            </a:r>
            <a:r>
              <a:rPr lang="en" sz="1600">
                <a:solidFill>
                  <a:schemeClr val="dk1"/>
                </a:solidFill>
                <a:latin typeface="Barlow"/>
                <a:ea typeface="Barlow"/>
                <a:cs typeface="Barlow"/>
                <a:sym typeface="Barlow"/>
              </a:rPr>
              <a:t> you want it to </a:t>
            </a:r>
            <a:r>
              <a:rPr b="1" lang="en" sz="1600">
                <a:solidFill>
                  <a:schemeClr val="dk1"/>
                </a:solidFill>
                <a:latin typeface="Barlow"/>
                <a:ea typeface="Barlow"/>
                <a:cs typeface="Barlow"/>
                <a:sym typeface="Barlow"/>
              </a:rPr>
              <a:t>explore </a:t>
            </a:r>
            <a:r>
              <a:rPr lang="en" sz="1600">
                <a:solidFill>
                  <a:schemeClr val="dk1"/>
                </a:solidFill>
                <a:latin typeface="Barlow"/>
                <a:ea typeface="Barlow"/>
                <a:cs typeface="Barlow"/>
                <a:sym typeface="Barlow"/>
              </a:rPr>
              <a:t>or </a:t>
            </a:r>
            <a:r>
              <a:rPr b="1" lang="en" sz="1600">
                <a:solidFill>
                  <a:schemeClr val="dk1"/>
                </a:solidFill>
                <a:latin typeface="Barlow"/>
                <a:ea typeface="Barlow"/>
                <a:cs typeface="Barlow"/>
                <a:sym typeface="Barlow"/>
              </a:rPr>
              <a:t>extract</a:t>
            </a:r>
            <a:r>
              <a:rPr lang="en" sz="1600">
                <a:solidFill>
                  <a:schemeClr val="dk1"/>
                </a:solidFill>
                <a:latin typeface="Barlow"/>
                <a:ea typeface="Barlow"/>
                <a:cs typeface="Barlow"/>
                <a:sym typeface="Barlow"/>
              </a:rPr>
              <a:t>, such as </a:t>
            </a:r>
            <a:endParaRPr sz="1600">
              <a:solidFill>
                <a:schemeClr val="dk1"/>
              </a:solidFill>
              <a:latin typeface="Barlow"/>
              <a:ea typeface="Barlow"/>
              <a:cs typeface="Barlow"/>
              <a:sym typeface="Barlow"/>
            </a:endParaRPr>
          </a:p>
          <a:p>
            <a:pPr indent="0" lvl="0" marL="914400" rtl="0" algn="l">
              <a:spcBef>
                <a:spcPts val="0"/>
              </a:spcBef>
              <a:spcAft>
                <a:spcPts val="0"/>
              </a:spcAft>
              <a:buClr>
                <a:schemeClr val="dk1"/>
              </a:buClr>
              <a:buSzPts val="1100"/>
              <a:buFont typeface="Arial"/>
              <a:buNone/>
            </a:pPr>
            <a:r>
              <a:rPr lang="en" sz="1600">
                <a:solidFill>
                  <a:schemeClr val="dk1"/>
                </a:solidFill>
                <a:latin typeface="Barlow"/>
                <a:ea typeface="Barlow"/>
                <a:cs typeface="Barlow"/>
                <a:sym typeface="Barlow"/>
              </a:rPr>
              <a:t>specific themes of a text or items for a meeting agenda.</a:t>
            </a:r>
            <a:endParaRPr sz="1600">
              <a:latin typeface="Barlow"/>
              <a:ea typeface="Barlow"/>
              <a:cs typeface="Barlow"/>
              <a:sym typeface="Barlow"/>
            </a:endParaRPr>
          </a:p>
        </p:txBody>
      </p:sp>
      <p:pic>
        <p:nvPicPr>
          <p:cNvPr id="275" name="Google Shape;275;p41"/>
          <p:cNvPicPr preferRelativeResize="0"/>
          <p:nvPr/>
        </p:nvPicPr>
        <p:blipFill>
          <a:blip r:embed="rId4">
            <a:alphaModFix/>
          </a:blip>
          <a:stretch>
            <a:fillRect/>
          </a:stretch>
        </p:blipFill>
        <p:spPr>
          <a:xfrm>
            <a:off x="150426" y="678150"/>
            <a:ext cx="612000" cy="612000"/>
          </a:xfrm>
          <a:prstGeom prst="rect">
            <a:avLst/>
          </a:prstGeom>
          <a:noFill/>
          <a:ln>
            <a:noFill/>
          </a:ln>
        </p:spPr>
      </p:pic>
      <p:sp>
        <p:nvSpPr>
          <p:cNvPr id="276" name="Google Shape;276;p41"/>
          <p:cNvSpPr txBox="1"/>
          <p:nvPr/>
        </p:nvSpPr>
        <p:spPr>
          <a:xfrm>
            <a:off x="1240275" y="1685497"/>
            <a:ext cx="7339800" cy="8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Barlow"/>
                <a:ea typeface="Barlow"/>
                <a:cs typeface="Barlow"/>
                <a:sym typeface="Barlow"/>
              </a:rPr>
              <a:t>Opportunity</a:t>
            </a:r>
            <a:endParaRPr b="1" sz="1800">
              <a:latin typeface="Barlow"/>
              <a:ea typeface="Barlow"/>
              <a:cs typeface="Barlow"/>
              <a:sym typeface="Barlow"/>
            </a:endParaRPr>
          </a:p>
          <a:p>
            <a:pPr indent="0" lvl="0" marL="0" rtl="0" algn="l">
              <a:spcBef>
                <a:spcPts val="0"/>
              </a:spcBef>
              <a:spcAft>
                <a:spcPts val="0"/>
              </a:spcAft>
              <a:buNone/>
            </a:pPr>
            <a:r>
              <a:rPr lang="en" sz="1800">
                <a:latin typeface="Barlow"/>
                <a:ea typeface="Barlow"/>
                <a:cs typeface="Barlow"/>
                <a:sym typeface="Barlow"/>
              </a:rPr>
              <a:t>Creating a multiple choice assessment</a:t>
            </a:r>
            <a:endParaRPr sz="1800">
              <a:latin typeface="Barlow"/>
              <a:ea typeface="Barlow"/>
              <a:cs typeface="Barlow"/>
              <a:sym typeface="Barlow"/>
            </a:endParaRPr>
          </a:p>
        </p:txBody>
      </p:sp>
      <p:pic>
        <p:nvPicPr>
          <p:cNvPr id="277" name="Google Shape;277;p41"/>
          <p:cNvPicPr preferRelativeResize="0"/>
          <p:nvPr/>
        </p:nvPicPr>
        <p:blipFill>
          <a:blip r:embed="rId5">
            <a:alphaModFix/>
          </a:blip>
          <a:stretch>
            <a:fillRect/>
          </a:stretch>
        </p:blipFill>
        <p:spPr>
          <a:xfrm>
            <a:off x="547778" y="2755588"/>
            <a:ext cx="612000" cy="611981"/>
          </a:xfrm>
          <a:prstGeom prst="rect">
            <a:avLst/>
          </a:prstGeom>
          <a:noFill/>
          <a:ln>
            <a:noFill/>
          </a:ln>
        </p:spPr>
      </p:pic>
      <p:sp>
        <p:nvSpPr>
          <p:cNvPr id="278" name="Google Shape;278;p41"/>
          <p:cNvSpPr txBox="1"/>
          <p:nvPr/>
        </p:nvSpPr>
        <p:spPr>
          <a:xfrm>
            <a:off x="1240275" y="2706275"/>
            <a:ext cx="7339800" cy="23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Barlow"/>
                <a:ea typeface="Barlow"/>
                <a:cs typeface="Barlow"/>
                <a:sym typeface="Barlow"/>
              </a:rPr>
              <a:t>Prompt</a:t>
            </a:r>
            <a:endParaRPr b="1" sz="1800">
              <a:latin typeface="Barlow"/>
              <a:ea typeface="Barlow"/>
              <a:cs typeface="Barlow"/>
              <a:sym typeface="Barlow"/>
            </a:endParaRPr>
          </a:p>
          <a:p>
            <a:pPr indent="0" lvl="0" marL="0" rtl="0" algn="l">
              <a:spcBef>
                <a:spcPts val="0"/>
              </a:spcBef>
              <a:spcAft>
                <a:spcPts val="0"/>
              </a:spcAft>
              <a:buClr>
                <a:schemeClr val="dk1"/>
              </a:buClr>
              <a:buSzPts val="1100"/>
              <a:buFont typeface="Arial"/>
              <a:buNone/>
            </a:pPr>
            <a:r>
              <a:rPr lang="en" sz="1800">
                <a:solidFill>
                  <a:schemeClr val="dk1"/>
                </a:solidFill>
                <a:latin typeface="Barlow"/>
                <a:ea typeface="Barlow"/>
                <a:cs typeface="Barlow"/>
                <a:sym typeface="Barlow"/>
              </a:rPr>
              <a:t>Create a list of 5 multiple choice questions about "Their Eyes Were Watching God" and mark the correct answer using the ✅ emoji. The questions should specifically be about character development and the theme of travel in the novel.</a:t>
            </a:r>
            <a:endParaRPr sz="2100">
              <a:solidFill>
                <a:schemeClr val="dk1"/>
              </a:solidFill>
              <a:latin typeface="Barlow"/>
              <a:ea typeface="Barlow"/>
              <a:cs typeface="Barlow"/>
              <a:sym typeface="Barlow"/>
            </a:endParaRPr>
          </a:p>
        </p:txBody>
      </p:sp>
      <p:sp>
        <p:nvSpPr>
          <p:cNvPr id="279" name="Google Shape;279;p41"/>
          <p:cNvSpPr/>
          <p:nvPr/>
        </p:nvSpPr>
        <p:spPr>
          <a:xfrm>
            <a:off x="0" y="0"/>
            <a:ext cx="9144000" cy="477900"/>
          </a:xfrm>
          <a:prstGeom prst="rect">
            <a:avLst/>
          </a:prstGeom>
          <a:solidFill>
            <a:srgbClr val="00AD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Poppins"/>
                <a:ea typeface="Poppins"/>
                <a:cs typeface="Poppins"/>
                <a:sym typeface="Poppins"/>
              </a:rPr>
              <a:t>Beginner Tools</a:t>
            </a:r>
            <a:endParaRPr b="1">
              <a:solidFill>
                <a:schemeClr val="lt1"/>
              </a:solidFill>
              <a:latin typeface="Poppins"/>
              <a:ea typeface="Poppins"/>
              <a:cs typeface="Poppins"/>
              <a:sym typeface="Poppins"/>
            </a:endParaRPr>
          </a:p>
        </p:txBody>
      </p:sp>
      <p:sp>
        <p:nvSpPr>
          <p:cNvPr id="280" name="Google Shape;280;p41"/>
          <p:cNvSpPr txBox="1"/>
          <p:nvPr/>
        </p:nvSpPr>
        <p:spPr>
          <a:xfrm>
            <a:off x="6598505" y="4776455"/>
            <a:ext cx="2508600" cy="330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u="sng">
                <a:solidFill>
                  <a:schemeClr val="hlink"/>
                </a:solidFill>
                <a:latin typeface="Poppins"/>
                <a:ea typeface="Poppins"/>
                <a:cs typeface="Poppins"/>
                <a:sym typeface="Poppins"/>
                <a:hlinkClick/>
              </a:rPr>
              <a:t>Back to Beginner Tools</a:t>
            </a:r>
            <a:endParaRPr sz="1200">
              <a:latin typeface="Poppins"/>
              <a:ea typeface="Poppins"/>
              <a:cs typeface="Poppins"/>
              <a:sym typeface="Poppins"/>
            </a:endParaRPr>
          </a:p>
        </p:txBody>
      </p:sp>
      <p:pic>
        <p:nvPicPr>
          <p:cNvPr id="281" name="Google Shape;281;p41"/>
          <p:cNvPicPr preferRelativeResize="0"/>
          <p:nvPr/>
        </p:nvPicPr>
        <p:blipFill>
          <a:blip r:embed="rId6">
            <a:alphaModFix/>
          </a:blip>
          <a:stretch>
            <a:fillRect/>
          </a:stretch>
        </p:blipFill>
        <p:spPr>
          <a:xfrm>
            <a:off x="7016570" y="4844955"/>
            <a:ext cx="224425" cy="224425"/>
          </a:xfrm>
          <a:prstGeom prst="rect">
            <a:avLst/>
          </a:prstGeom>
          <a:noFill/>
          <a:ln>
            <a:noFill/>
          </a:ln>
        </p:spPr>
      </p:pic>
      <p:pic>
        <p:nvPicPr>
          <p:cNvPr id="282" name="Google Shape;282;p41"/>
          <p:cNvPicPr preferRelativeResize="0"/>
          <p:nvPr/>
        </p:nvPicPr>
        <p:blipFill>
          <a:blip r:embed="rId7">
            <a:alphaModFix/>
          </a:blip>
          <a:stretch>
            <a:fillRect/>
          </a:stretch>
        </p:blipFill>
        <p:spPr>
          <a:xfrm>
            <a:off x="489375" y="1783925"/>
            <a:ext cx="477900" cy="477900"/>
          </a:xfrm>
          <a:prstGeom prst="rect">
            <a:avLst/>
          </a:prstGeom>
          <a:noFill/>
          <a:ln>
            <a:noFill/>
          </a:ln>
        </p:spPr>
      </p:pic>
      <p:sp>
        <p:nvSpPr>
          <p:cNvPr id="283" name="Google Shape;283;p41"/>
          <p:cNvSpPr/>
          <p:nvPr/>
        </p:nvSpPr>
        <p:spPr>
          <a:xfrm>
            <a:off x="0" y="0"/>
            <a:ext cx="9144000" cy="477900"/>
          </a:xfrm>
          <a:prstGeom prst="rect">
            <a:avLst/>
          </a:prstGeom>
          <a:solidFill>
            <a:srgbClr val="360161"/>
          </a:solid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b="1" lang="en" sz="2500">
                <a:solidFill>
                  <a:schemeClr val="lt1"/>
                </a:solidFill>
                <a:latin typeface="Barlow Condensed"/>
                <a:ea typeface="Barlow Condensed"/>
                <a:cs typeface="Barlow Condensed"/>
                <a:sym typeface="Barlow Condensed"/>
              </a:rPr>
              <a:t>Beginner Tools</a:t>
            </a:r>
            <a:endParaRPr b="1" sz="2500">
              <a:solidFill>
                <a:schemeClr val="lt1"/>
              </a:solidFill>
              <a:latin typeface="Barlow Condensed"/>
              <a:ea typeface="Barlow Condensed"/>
              <a:cs typeface="Barlow Condensed"/>
              <a:sym typeface="Barlow Condense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7" name="Shape 287"/>
        <p:cNvGrpSpPr/>
        <p:nvPr/>
      </p:nvGrpSpPr>
      <p:grpSpPr>
        <a:xfrm>
          <a:off x="0" y="0"/>
          <a:ext cx="0" cy="0"/>
          <a:chOff x="0" y="0"/>
          <a:chExt cx="0" cy="0"/>
        </a:xfrm>
      </p:grpSpPr>
      <p:sp>
        <p:nvSpPr>
          <p:cNvPr id="288" name="Google Shape;288;p42"/>
          <p:cNvSpPr/>
          <p:nvPr/>
        </p:nvSpPr>
        <p:spPr>
          <a:xfrm>
            <a:off x="0" y="477900"/>
            <a:ext cx="9144000" cy="1012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		</a:t>
            </a:r>
            <a:r>
              <a:rPr b="1" lang="en" sz="1600">
                <a:latin typeface="Barlow"/>
                <a:ea typeface="Barlow"/>
                <a:cs typeface="Barlow"/>
                <a:sym typeface="Barlow"/>
              </a:rPr>
              <a:t>Tool 2</a:t>
            </a:r>
            <a:endParaRPr b="1" sz="1600">
              <a:latin typeface="Barlow"/>
              <a:ea typeface="Barlow"/>
              <a:cs typeface="Barlow"/>
              <a:sym typeface="Barlow"/>
            </a:endParaRPr>
          </a:p>
          <a:p>
            <a:pPr indent="457200" lvl="0" marL="457200" rtl="0" algn="l">
              <a:spcBef>
                <a:spcPts val="0"/>
              </a:spcBef>
              <a:spcAft>
                <a:spcPts val="0"/>
              </a:spcAft>
              <a:buNone/>
            </a:pPr>
            <a:r>
              <a:rPr lang="en" sz="1600">
                <a:latin typeface="Barlow"/>
                <a:ea typeface="Barlow"/>
                <a:cs typeface="Barlow"/>
                <a:sym typeface="Barlow"/>
              </a:rPr>
              <a:t>👉🏿</a:t>
            </a:r>
            <a:r>
              <a:rPr b="1" lang="en" sz="1600">
                <a:solidFill>
                  <a:schemeClr val="dk1"/>
                </a:solidFill>
                <a:latin typeface="Barlow"/>
                <a:ea typeface="Barlow"/>
                <a:cs typeface="Barlow"/>
                <a:sym typeface="Barlow"/>
              </a:rPr>
              <a:t>Guide </a:t>
            </a:r>
            <a:r>
              <a:rPr lang="en" sz="1600">
                <a:solidFill>
                  <a:schemeClr val="dk1"/>
                </a:solidFill>
                <a:latin typeface="Barlow"/>
                <a:ea typeface="Barlow"/>
                <a:cs typeface="Barlow"/>
                <a:sym typeface="Barlow"/>
              </a:rPr>
              <a:t>the model towards </a:t>
            </a:r>
            <a:r>
              <a:rPr b="1" lang="en" sz="1600">
                <a:solidFill>
                  <a:schemeClr val="dk1"/>
                </a:solidFill>
                <a:latin typeface="Barlow"/>
                <a:ea typeface="Barlow"/>
                <a:cs typeface="Barlow"/>
                <a:sym typeface="Barlow"/>
              </a:rPr>
              <a:t>specific features</a:t>
            </a:r>
            <a:r>
              <a:rPr lang="en" sz="1600">
                <a:solidFill>
                  <a:schemeClr val="dk1"/>
                </a:solidFill>
                <a:latin typeface="Barlow"/>
                <a:ea typeface="Barlow"/>
                <a:cs typeface="Barlow"/>
                <a:sym typeface="Barlow"/>
              </a:rPr>
              <a:t> you want it to </a:t>
            </a:r>
            <a:r>
              <a:rPr b="1" lang="en" sz="1600">
                <a:solidFill>
                  <a:schemeClr val="dk1"/>
                </a:solidFill>
                <a:latin typeface="Barlow"/>
                <a:ea typeface="Barlow"/>
                <a:cs typeface="Barlow"/>
                <a:sym typeface="Barlow"/>
              </a:rPr>
              <a:t>explore </a:t>
            </a:r>
            <a:r>
              <a:rPr lang="en" sz="1600">
                <a:solidFill>
                  <a:schemeClr val="dk1"/>
                </a:solidFill>
                <a:latin typeface="Barlow"/>
                <a:ea typeface="Barlow"/>
                <a:cs typeface="Barlow"/>
                <a:sym typeface="Barlow"/>
              </a:rPr>
              <a:t>or </a:t>
            </a:r>
            <a:r>
              <a:rPr b="1" lang="en" sz="1600">
                <a:solidFill>
                  <a:schemeClr val="dk1"/>
                </a:solidFill>
                <a:latin typeface="Barlow"/>
                <a:ea typeface="Barlow"/>
                <a:cs typeface="Barlow"/>
                <a:sym typeface="Barlow"/>
              </a:rPr>
              <a:t>extract</a:t>
            </a:r>
            <a:r>
              <a:rPr lang="en" sz="1600">
                <a:solidFill>
                  <a:schemeClr val="dk1"/>
                </a:solidFill>
                <a:latin typeface="Barlow"/>
                <a:ea typeface="Barlow"/>
                <a:cs typeface="Barlow"/>
                <a:sym typeface="Barlow"/>
              </a:rPr>
              <a:t>, such as </a:t>
            </a:r>
            <a:endParaRPr sz="1600">
              <a:solidFill>
                <a:schemeClr val="dk1"/>
              </a:solidFill>
              <a:latin typeface="Barlow"/>
              <a:ea typeface="Barlow"/>
              <a:cs typeface="Barlow"/>
              <a:sym typeface="Barlow"/>
            </a:endParaRPr>
          </a:p>
          <a:p>
            <a:pPr indent="0" lvl="0" marL="914400" rtl="0" algn="l">
              <a:spcBef>
                <a:spcPts val="0"/>
              </a:spcBef>
              <a:spcAft>
                <a:spcPts val="0"/>
              </a:spcAft>
              <a:buNone/>
            </a:pPr>
            <a:r>
              <a:rPr lang="en" sz="1600">
                <a:solidFill>
                  <a:schemeClr val="dk1"/>
                </a:solidFill>
                <a:latin typeface="Barlow"/>
                <a:ea typeface="Barlow"/>
                <a:cs typeface="Barlow"/>
                <a:sym typeface="Barlow"/>
              </a:rPr>
              <a:t>specific themes of a text or items for a meeting agenda.</a:t>
            </a:r>
            <a:endParaRPr sz="1600">
              <a:latin typeface="Barlow"/>
              <a:ea typeface="Barlow"/>
              <a:cs typeface="Barlow"/>
              <a:sym typeface="Barlow"/>
            </a:endParaRPr>
          </a:p>
        </p:txBody>
      </p:sp>
      <p:pic>
        <p:nvPicPr>
          <p:cNvPr id="289" name="Google Shape;289;p42"/>
          <p:cNvPicPr preferRelativeResize="0"/>
          <p:nvPr/>
        </p:nvPicPr>
        <p:blipFill>
          <a:blip r:embed="rId4">
            <a:alphaModFix/>
          </a:blip>
          <a:stretch>
            <a:fillRect/>
          </a:stretch>
        </p:blipFill>
        <p:spPr>
          <a:xfrm>
            <a:off x="150426" y="678150"/>
            <a:ext cx="612000" cy="612000"/>
          </a:xfrm>
          <a:prstGeom prst="rect">
            <a:avLst/>
          </a:prstGeom>
          <a:noFill/>
          <a:ln>
            <a:noFill/>
          </a:ln>
        </p:spPr>
      </p:pic>
      <p:sp>
        <p:nvSpPr>
          <p:cNvPr id="290" name="Google Shape;290;p42"/>
          <p:cNvSpPr txBox="1"/>
          <p:nvPr/>
        </p:nvSpPr>
        <p:spPr>
          <a:xfrm>
            <a:off x="1240275" y="1783922"/>
            <a:ext cx="7339800" cy="8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Barlow"/>
                <a:ea typeface="Barlow"/>
                <a:cs typeface="Barlow"/>
                <a:sym typeface="Barlow"/>
              </a:rPr>
              <a:t>Opportunity</a:t>
            </a:r>
            <a:endParaRPr b="1" sz="1800">
              <a:latin typeface="Barlow"/>
              <a:ea typeface="Barlow"/>
              <a:cs typeface="Barlow"/>
              <a:sym typeface="Barlow"/>
            </a:endParaRPr>
          </a:p>
          <a:p>
            <a:pPr indent="0" lvl="0" marL="0" rtl="0" algn="l">
              <a:spcBef>
                <a:spcPts val="0"/>
              </a:spcBef>
              <a:spcAft>
                <a:spcPts val="0"/>
              </a:spcAft>
              <a:buNone/>
            </a:pPr>
            <a:r>
              <a:rPr lang="en" sz="1800">
                <a:latin typeface="Barlow"/>
                <a:ea typeface="Barlow"/>
                <a:cs typeface="Barlow"/>
                <a:sym typeface="Barlow"/>
              </a:rPr>
              <a:t>Writing meeting agendas</a:t>
            </a:r>
            <a:endParaRPr sz="1800">
              <a:latin typeface="Barlow"/>
              <a:ea typeface="Barlow"/>
              <a:cs typeface="Barlow"/>
              <a:sym typeface="Barlow"/>
            </a:endParaRPr>
          </a:p>
        </p:txBody>
      </p:sp>
      <p:pic>
        <p:nvPicPr>
          <p:cNvPr id="291" name="Google Shape;291;p42"/>
          <p:cNvPicPr preferRelativeResize="0"/>
          <p:nvPr/>
        </p:nvPicPr>
        <p:blipFill>
          <a:blip r:embed="rId5">
            <a:alphaModFix/>
          </a:blip>
          <a:stretch>
            <a:fillRect/>
          </a:stretch>
        </p:blipFill>
        <p:spPr>
          <a:xfrm>
            <a:off x="628278" y="2868213"/>
            <a:ext cx="612000" cy="611981"/>
          </a:xfrm>
          <a:prstGeom prst="rect">
            <a:avLst/>
          </a:prstGeom>
          <a:noFill/>
          <a:ln>
            <a:noFill/>
          </a:ln>
        </p:spPr>
      </p:pic>
      <p:sp>
        <p:nvSpPr>
          <p:cNvPr id="292" name="Google Shape;292;p42"/>
          <p:cNvSpPr txBox="1"/>
          <p:nvPr/>
        </p:nvSpPr>
        <p:spPr>
          <a:xfrm>
            <a:off x="1240275" y="2706275"/>
            <a:ext cx="7339800" cy="23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Barlow"/>
                <a:ea typeface="Barlow"/>
                <a:cs typeface="Barlow"/>
                <a:sym typeface="Barlow"/>
              </a:rPr>
              <a:t>Prompt</a:t>
            </a:r>
            <a:endParaRPr b="1" sz="1800">
              <a:latin typeface="Barlow"/>
              <a:ea typeface="Barlow"/>
              <a:cs typeface="Barlow"/>
              <a:sym typeface="Barlow"/>
            </a:endParaRPr>
          </a:p>
          <a:p>
            <a:pPr indent="0" lvl="0" marL="0" rtl="0" algn="l">
              <a:spcBef>
                <a:spcPts val="0"/>
              </a:spcBef>
              <a:spcAft>
                <a:spcPts val="0"/>
              </a:spcAft>
              <a:buNone/>
            </a:pPr>
            <a:r>
              <a:rPr lang="en" sz="1800">
                <a:solidFill>
                  <a:schemeClr val="dk1"/>
                </a:solidFill>
                <a:latin typeface="Barlow"/>
                <a:ea typeface="Barlow"/>
                <a:cs typeface="Barlow"/>
                <a:sym typeface="Barlow"/>
              </a:rPr>
              <a:t>Create a </a:t>
            </a:r>
            <a:r>
              <a:rPr b="1" lang="en" sz="1800">
                <a:solidFill>
                  <a:schemeClr val="dk1"/>
                </a:solidFill>
                <a:latin typeface="Barlow"/>
                <a:ea typeface="Barlow"/>
                <a:cs typeface="Barlow"/>
                <a:sym typeface="Barlow"/>
              </a:rPr>
              <a:t>meeting agenda</a:t>
            </a:r>
            <a:r>
              <a:rPr lang="en" sz="1800">
                <a:solidFill>
                  <a:schemeClr val="dk1"/>
                </a:solidFill>
                <a:latin typeface="Barlow"/>
                <a:ea typeface="Barlow"/>
                <a:cs typeface="Barlow"/>
                <a:sym typeface="Barlow"/>
              </a:rPr>
              <a:t> for an educational </a:t>
            </a:r>
            <a:r>
              <a:rPr b="1" lang="en" sz="1800">
                <a:solidFill>
                  <a:schemeClr val="dk1"/>
                </a:solidFill>
                <a:latin typeface="Barlow"/>
                <a:ea typeface="Barlow"/>
                <a:cs typeface="Barlow"/>
                <a:sym typeface="Barlow"/>
              </a:rPr>
              <a:t>PLC meeting</a:t>
            </a:r>
            <a:r>
              <a:rPr lang="en" sz="1800">
                <a:solidFill>
                  <a:schemeClr val="dk1"/>
                </a:solidFill>
                <a:latin typeface="Barlow"/>
                <a:ea typeface="Barlow"/>
                <a:cs typeface="Barlow"/>
                <a:sym typeface="Barlow"/>
              </a:rPr>
              <a:t> for the </a:t>
            </a:r>
            <a:r>
              <a:rPr b="1" lang="en" sz="1800">
                <a:solidFill>
                  <a:schemeClr val="dk1"/>
                </a:solidFill>
                <a:latin typeface="Barlow"/>
                <a:ea typeface="Barlow"/>
                <a:cs typeface="Barlow"/>
                <a:sym typeface="Barlow"/>
              </a:rPr>
              <a:t>science department.</a:t>
            </a:r>
            <a:r>
              <a:rPr lang="en" sz="1800">
                <a:solidFill>
                  <a:schemeClr val="dk1"/>
                </a:solidFill>
                <a:latin typeface="Barlow"/>
                <a:ea typeface="Barlow"/>
                <a:cs typeface="Barlow"/>
                <a:sym typeface="Barlow"/>
              </a:rPr>
              <a:t> We’ll need to discuss </a:t>
            </a:r>
            <a:r>
              <a:rPr b="1" lang="en" sz="1800">
                <a:solidFill>
                  <a:schemeClr val="dk1"/>
                </a:solidFill>
                <a:latin typeface="Barlow"/>
                <a:ea typeface="Barlow"/>
                <a:cs typeface="Barlow"/>
                <a:sym typeface="Barlow"/>
              </a:rPr>
              <a:t>shared assessments</a:t>
            </a:r>
            <a:r>
              <a:rPr lang="en" sz="1800">
                <a:solidFill>
                  <a:schemeClr val="dk1"/>
                </a:solidFill>
                <a:latin typeface="Barlow"/>
                <a:ea typeface="Barlow"/>
                <a:cs typeface="Barlow"/>
                <a:sym typeface="Barlow"/>
              </a:rPr>
              <a:t> for the end-of-semester exam, </a:t>
            </a:r>
            <a:r>
              <a:rPr b="1" lang="en" sz="1800">
                <a:solidFill>
                  <a:schemeClr val="dk1"/>
                </a:solidFill>
                <a:latin typeface="Barlow"/>
                <a:ea typeface="Barlow"/>
                <a:cs typeface="Barlow"/>
                <a:sym typeface="Barlow"/>
              </a:rPr>
              <a:t>equipment orders</a:t>
            </a:r>
            <a:r>
              <a:rPr lang="en" sz="1800">
                <a:solidFill>
                  <a:schemeClr val="dk1"/>
                </a:solidFill>
                <a:latin typeface="Barlow"/>
                <a:ea typeface="Barlow"/>
                <a:cs typeface="Barlow"/>
                <a:sym typeface="Barlow"/>
              </a:rPr>
              <a:t>, departmental </a:t>
            </a:r>
            <a:r>
              <a:rPr b="1" lang="en" sz="1800">
                <a:solidFill>
                  <a:schemeClr val="dk1"/>
                </a:solidFill>
                <a:latin typeface="Barlow"/>
                <a:ea typeface="Barlow"/>
                <a:cs typeface="Barlow"/>
                <a:sym typeface="Barlow"/>
              </a:rPr>
              <a:t>budget requests</a:t>
            </a:r>
            <a:r>
              <a:rPr lang="en" sz="1800">
                <a:solidFill>
                  <a:schemeClr val="dk1"/>
                </a:solidFill>
                <a:latin typeface="Barlow"/>
                <a:ea typeface="Barlow"/>
                <a:cs typeface="Barlow"/>
                <a:sym typeface="Barlow"/>
              </a:rPr>
              <a:t>, and end-of-year </a:t>
            </a:r>
            <a:r>
              <a:rPr b="1" lang="en" sz="1800">
                <a:solidFill>
                  <a:schemeClr val="dk1"/>
                </a:solidFill>
                <a:latin typeface="Barlow"/>
                <a:ea typeface="Barlow"/>
                <a:cs typeface="Barlow"/>
                <a:sym typeface="Barlow"/>
              </a:rPr>
              <a:t>procedures</a:t>
            </a:r>
            <a:r>
              <a:rPr lang="en" sz="1800">
                <a:solidFill>
                  <a:schemeClr val="dk1"/>
                </a:solidFill>
                <a:latin typeface="Barlow"/>
                <a:ea typeface="Barlow"/>
                <a:cs typeface="Barlow"/>
                <a:sym typeface="Barlow"/>
              </a:rPr>
              <a:t>. Leave 10 minutes for </a:t>
            </a:r>
            <a:r>
              <a:rPr b="1" lang="en" sz="1800">
                <a:solidFill>
                  <a:schemeClr val="dk1"/>
                </a:solidFill>
                <a:latin typeface="Barlow"/>
                <a:ea typeface="Barlow"/>
                <a:cs typeface="Barlow"/>
                <a:sym typeface="Barlow"/>
              </a:rPr>
              <a:t>questions </a:t>
            </a:r>
            <a:r>
              <a:rPr lang="en" sz="1800">
                <a:solidFill>
                  <a:schemeClr val="dk1"/>
                </a:solidFill>
                <a:latin typeface="Barlow"/>
                <a:ea typeface="Barlow"/>
                <a:cs typeface="Barlow"/>
                <a:sym typeface="Barlow"/>
              </a:rPr>
              <a:t>at the end.</a:t>
            </a:r>
            <a:endParaRPr sz="2100">
              <a:solidFill>
                <a:schemeClr val="dk1"/>
              </a:solidFill>
              <a:latin typeface="Barlow"/>
              <a:ea typeface="Barlow"/>
              <a:cs typeface="Barlow"/>
              <a:sym typeface="Barlow"/>
            </a:endParaRPr>
          </a:p>
        </p:txBody>
      </p:sp>
      <p:sp>
        <p:nvSpPr>
          <p:cNvPr id="293" name="Google Shape;293;p42"/>
          <p:cNvSpPr/>
          <p:nvPr/>
        </p:nvSpPr>
        <p:spPr>
          <a:xfrm>
            <a:off x="0" y="0"/>
            <a:ext cx="9144000" cy="477900"/>
          </a:xfrm>
          <a:prstGeom prst="rect">
            <a:avLst/>
          </a:prstGeom>
          <a:solidFill>
            <a:srgbClr val="00AD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Poppins"/>
                <a:ea typeface="Poppins"/>
                <a:cs typeface="Poppins"/>
                <a:sym typeface="Poppins"/>
              </a:rPr>
              <a:t>Beginner Tools</a:t>
            </a:r>
            <a:endParaRPr b="1">
              <a:solidFill>
                <a:schemeClr val="lt1"/>
              </a:solidFill>
              <a:latin typeface="Poppins"/>
              <a:ea typeface="Poppins"/>
              <a:cs typeface="Poppins"/>
              <a:sym typeface="Poppins"/>
            </a:endParaRPr>
          </a:p>
        </p:txBody>
      </p:sp>
      <p:sp>
        <p:nvSpPr>
          <p:cNvPr id="294" name="Google Shape;294;p42"/>
          <p:cNvSpPr txBox="1"/>
          <p:nvPr/>
        </p:nvSpPr>
        <p:spPr>
          <a:xfrm>
            <a:off x="6598505" y="4776455"/>
            <a:ext cx="2508600" cy="330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u="sng">
                <a:solidFill>
                  <a:schemeClr val="hlink"/>
                </a:solidFill>
                <a:latin typeface="Poppins"/>
                <a:ea typeface="Poppins"/>
                <a:cs typeface="Poppins"/>
                <a:sym typeface="Poppins"/>
                <a:hlinkClick/>
              </a:rPr>
              <a:t>Back to Beginner Tools</a:t>
            </a:r>
            <a:endParaRPr sz="1200">
              <a:latin typeface="Poppins"/>
              <a:ea typeface="Poppins"/>
              <a:cs typeface="Poppins"/>
              <a:sym typeface="Poppins"/>
            </a:endParaRPr>
          </a:p>
        </p:txBody>
      </p:sp>
      <p:pic>
        <p:nvPicPr>
          <p:cNvPr id="295" name="Google Shape;295;p42"/>
          <p:cNvPicPr preferRelativeResize="0"/>
          <p:nvPr/>
        </p:nvPicPr>
        <p:blipFill>
          <a:blip r:embed="rId6">
            <a:alphaModFix/>
          </a:blip>
          <a:stretch>
            <a:fillRect/>
          </a:stretch>
        </p:blipFill>
        <p:spPr>
          <a:xfrm>
            <a:off x="7016570" y="4844955"/>
            <a:ext cx="224425" cy="224425"/>
          </a:xfrm>
          <a:prstGeom prst="rect">
            <a:avLst/>
          </a:prstGeom>
          <a:noFill/>
          <a:ln>
            <a:noFill/>
          </a:ln>
        </p:spPr>
      </p:pic>
      <p:pic>
        <p:nvPicPr>
          <p:cNvPr id="296" name="Google Shape;296;p42"/>
          <p:cNvPicPr preferRelativeResize="0"/>
          <p:nvPr/>
        </p:nvPicPr>
        <p:blipFill>
          <a:blip r:embed="rId7">
            <a:alphaModFix/>
          </a:blip>
          <a:stretch>
            <a:fillRect/>
          </a:stretch>
        </p:blipFill>
        <p:spPr>
          <a:xfrm>
            <a:off x="695325" y="1840237"/>
            <a:ext cx="477900" cy="477900"/>
          </a:xfrm>
          <a:prstGeom prst="rect">
            <a:avLst/>
          </a:prstGeom>
          <a:noFill/>
          <a:ln>
            <a:noFill/>
          </a:ln>
        </p:spPr>
      </p:pic>
      <p:sp>
        <p:nvSpPr>
          <p:cNvPr id="297" name="Google Shape;297;p42"/>
          <p:cNvSpPr/>
          <p:nvPr/>
        </p:nvSpPr>
        <p:spPr>
          <a:xfrm>
            <a:off x="0" y="0"/>
            <a:ext cx="9144000" cy="477900"/>
          </a:xfrm>
          <a:prstGeom prst="rect">
            <a:avLst/>
          </a:prstGeom>
          <a:solidFill>
            <a:srgbClr val="360161"/>
          </a:solid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b="1" lang="en" sz="2500">
                <a:solidFill>
                  <a:schemeClr val="lt1"/>
                </a:solidFill>
                <a:latin typeface="Barlow Condensed"/>
                <a:ea typeface="Barlow Condensed"/>
                <a:cs typeface="Barlow Condensed"/>
                <a:sym typeface="Barlow Condensed"/>
              </a:rPr>
              <a:t>Beginner Tools</a:t>
            </a:r>
            <a:endParaRPr b="1" sz="2500">
              <a:solidFill>
                <a:schemeClr val="lt1"/>
              </a:solidFill>
              <a:latin typeface="Barlow Condensed"/>
              <a:ea typeface="Barlow Condensed"/>
              <a:cs typeface="Barlow Condensed"/>
              <a:sym typeface="Barlow Condense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1" name="Shape 301"/>
        <p:cNvGrpSpPr/>
        <p:nvPr/>
      </p:nvGrpSpPr>
      <p:grpSpPr>
        <a:xfrm>
          <a:off x="0" y="0"/>
          <a:ext cx="0" cy="0"/>
          <a:chOff x="0" y="0"/>
          <a:chExt cx="0" cy="0"/>
        </a:xfrm>
      </p:grpSpPr>
      <p:sp>
        <p:nvSpPr>
          <p:cNvPr id="302" name="Google Shape;302;p43"/>
          <p:cNvSpPr/>
          <p:nvPr/>
        </p:nvSpPr>
        <p:spPr>
          <a:xfrm>
            <a:off x="0" y="477900"/>
            <a:ext cx="9144000" cy="1012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		</a:t>
            </a:r>
            <a:r>
              <a:rPr b="1" lang="en" sz="1700">
                <a:latin typeface="Barlow"/>
                <a:ea typeface="Barlow"/>
                <a:cs typeface="Barlow"/>
                <a:sym typeface="Barlow"/>
              </a:rPr>
              <a:t>Tool 2</a:t>
            </a:r>
            <a:endParaRPr b="1" sz="1700">
              <a:latin typeface="Barlow"/>
              <a:ea typeface="Barlow"/>
              <a:cs typeface="Barlow"/>
              <a:sym typeface="Barlow"/>
            </a:endParaRPr>
          </a:p>
          <a:p>
            <a:pPr indent="457200" lvl="0" marL="457200" rtl="0" algn="l">
              <a:spcBef>
                <a:spcPts val="0"/>
              </a:spcBef>
              <a:spcAft>
                <a:spcPts val="0"/>
              </a:spcAft>
              <a:buNone/>
            </a:pPr>
            <a:r>
              <a:rPr lang="en" sz="1700">
                <a:latin typeface="Barlow"/>
                <a:ea typeface="Barlow"/>
                <a:cs typeface="Barlow"/>
                <a:sym typeface="Barlow"/>
              </a:rPr>
              <a:t>👉🏿</a:t>
            </a:r>
            <a:r>
              <a:rPr b="1" lang="en" sz="1700">
                <a:solidFill>
                  <a:schemeClr val="dk1"/>
                </a:solidFill>
                <a:latin typeface="Barlow"/>
                <a:ea typeface="Barlow"/>
                <a:cs typeface="Barlow"/>
                <a:sym typeface="Barlow"/>
              </a:rPr>
              <a:t>Guide </a:t>
            </a:r>
            <a:r>
              <a:rPr lang="en" sz="1700">
                <a:solidFill>
                  <a:schemeClr val="dk1"/>
                </a:solidFill>
                <a:latin typeface="Barlow"/>
                <a:ea typeface="Barlow"/>
                <a:cs typeface="Barlow"/>
                <a:sym typeface="Barlow"/>
              </a:rPr>
              <a:t>the model towards </a:t>
            </a:r>
            <a:r>
              <a:rPr b="1" lang="en" sz="1700">
                <a:solidFill>
                  <a:schemeClr val="dk1"/>
                </a:solidFill>
                <a:latin typeface="Barlow"/>
                <a:ea typeface="Barlow"/>
                <a:cs typeface="Barlow"/>
                <a:sym typeface="Barlow"/>
              </a:rPr>
              <a:t>specific features</a:t>
            </a:r>
            <a:r>
              <a:rPr lang="en" sz="1700">
                <a:solidFill>
                  <a:schemeClr val="dk1"/>
                </a:solidFill>
                <a:latin typeface="Barlow"/>
                <a:ea typeface="Barlow"/>
                <a:cs typeface="Barlow"/>
                <a:sym typeface="Barlow"/>
              </a:rPr>
              <a:t> you want it to </a:t>
            </a:r>
            <a:r>
              <a:rPr b="1" lang="en" sz="1700">
                <a:solidFill>
                  <a:schemeClr val="dk1"/>
                </a:solidFill>
                <a:latin typeface="Barlow"/>
                <a:ea typeface="Barlow"/>
                <a:cs typeface="Barlow"/>
                <a:sym typeface="Barlow"/>
              </a:rPr>
              <a:t>explore </a:t>
            </a:r>
            <a:r>
              <a:rPr lang="en" sz="1700">
                <a:solidFill>
                  <a:schemeClr val="dk1"/>
                </a:solidFill>
                <a:latin typeface="Barlow"/>
                <a:ea typeface="Barlow"/>
                <a:cs typeface="Barlow"/>
                <a:sym typeface="Barlow"/>
              </a:rPr>
              <a:t>or </a:t>
            </a:r>
            <a:r>
              <a:rPr b="1" lang="en" sz="1700">
                <a:solidFill>
                  <a:schemeClr val="dk1"/>
                </a:solidFill>
                <a:latin typeface="Barlow"/>
                <a:ea typeface="Barlow"/>
                <a:cs typeface="Barlow"/>
                <a:sym typeface="Barlow"/>
              </a:rPr>
              <a:t>extract</a:t>
            </a:r>
            <a:r>
              <a:rPr lang="en" sz="1700">
                <a:solidFill>
                  <a:schemeClr val="dk1"/>
                </a:solidFill>
                <a:latin typeface="Barlow"/>
                <a:ea typeface="Barlow"/>
                <a:cs typeface="Barlow"/>
                <a:sym typeface="Barlow"/>
              </a:rPr>
              <a:t>, such</a:t>
            </a:r>
            <a:endParaRPr sz="1700">
              <a:solidFill>
                <a:schemeClr val="dk1"/>
              </a:solidFill>
              <a:latin typeface="Barlow"/>
              <a:ea typeface="Barlow"/>
              <a:cs typeface="Barlow"/>
              <a:sym typeface="Barlow"/>
            </a:endParaRPr>
          </a:p>
          <a:p>
            <a:pPr indent="457200" lvl="0" marL="457200" rtl="0" algn="l">
              <a:spcBef>
                <a:spcPts val="0"/>
              </a:spcBef>
              <a:spcAft>
                <a:spcPts val="0"/>
              </a:spcAft>
              <a:buNone/>
            </a:pPr>
            <a:r>
              <a:rPr lang="en" sz="1700">
                <a:solidFill>
                  <a:schemeClr val="dk1"/>
                </a:solidFill>
                <a:latin typeface="Barlow"/>
                <a:ea typeface="Barlow"/>
                <a:cs typeface="Barlow"/>
                <a:sym typeface="Barlow"/>
              </a:rPr>
              <a:t> as specific themes of a text or items for a meeting agenda.</a:t>
            </a:r>
            <a:endParaRPr sz="1700">
              <a:latin typeface="Barlow"/>
              <a:ea typeface="Barlow"/>
              <a:cs typeface="Barlow"/>
              <a:sym typeface="Barlow"/>
            </a:endParaRPr>
          </a:p>
        </p:txBody>
      </p:sp>
      <p:sp>
        <p:nvSpPr>
          <p:cNvPr id="303" name="Google Shape;303;p43"/>
          <p:cNvSpPr txBox="1"/>
          <p:nvPr/>
        </p:nvSpPr>
        <p:spPr>
          <a:xfrm>
            <a:off x="1240275" y="1685497"/>
            <a:ext cx="7339800" cy="8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Barlow"/>
                <a:ea typeface="Barlow"/>
                <a:cs typeface="Barlow"/>
                <a:sym typeface="Barlow"/>
              </a:rPr>
              <a:t>Opportunity</a:t>
            </a:r>
            <a:endParaRPr b="1" sz="1600">
              <a:latin typeface="Barlow"/>
              <a:ea typeface="Barlow"/>
              <a:cs typeface="Barlow"/>
              <a:sym typeface="Barlow"/>
            </a:endParaRPr>
          </a:p>
          <a:p>
            <a:pPr indent="0" lvl="0" marL="0" rtl="0" algn="l">
              <a:spcBef>
                <a:spcPts val="0"/>
              </a:spcBef>
              <a:spcAft>
                <a:spcPts val="0"/>
              </a:spcAft>
              <a:buNone/>
            </a:pPr>
            <a:r>
              <a:rPr lang="en" sz="1600">
                <a:latin typeface="Barlow"/>
                <a:ea typeface="Barlow"/>
                <a:cs typeface="Barlow"/>
                <a:sym typeface="Barlow"/>
              </a:rPr>
              <a:t>Summarizing meeting notes</a:t>
            </a:r>
            <a:endParaRPr sz="1600">
              <a:latin typeface="Barlow"/>
              <a:ea typeface="Barlow"/>
              <a:cs typeface="Barlow"/>
              <a:sym typeface="Barlow"/>
            </a:endParaRPr>
          </a:p>
        </p:txBody>
      </p:sp>
      <p:pic>
        <p:nvPicPr>
          <p:cNvPr id="304" name="Google Shape;304;p43"/>
          <p:cNvPicPr preferRelativeResize="0"/>
          <p:nvPr/>
        </p:nvPicPr>
        <p:blipFill>
          <a:blip r:embed="rId4">
            <a:alphaModFix/>
          </a:blip>
          <a:stretch>
            <a:fillRect/>
          </a:stretch>
        </p:blipFill>
        <p:spPr>
          <a:xfrm>
            <a:off x="422328" y="2589438"/>
            <a:ext cx="612000" cy="611981"/>
          </a:xfrm>
          <a:prstGeom prst="rect">
            <a:avLst/>
          </a:prstGeom>
          <a:noFill/>
          <a:ln>
            <a:noFill/>
          </a:ln>
        </p:spPr>
      </p:pic>
      <p:sp>
        <p:nvSpPr>
          <p:cNvPr id="305" name="Google Shape;305;p43"/>
          <p:cNvSpPr txBox="1"/>
          <p:nvPr/>
        </p:nvSpPr>
        <p:spPr>
          <a:xfrm>
            <a:off x="1240275" y="2324975"/>
            <a:ext cx="7339800" cy="23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Barlow"/>
                <a:ea typeface="Barlow"/>
                <a:cs typeface="Barlow"/>
                <a:sym typeface="Barlow"/>
              </a:rPr>
              <a:t>Prompt</a:t>
            </a:r>
            <a:endParaRPr b="1" sz="1600">
              <a:latin typeface="Barlow"/>
              <a:ea typeface="Barlow"/>
              <a:cs typeface="Barlow"/>
              <a:sym typeface="Barlow"/>
            </a:endParaRPr>
          </a:p>
          <a:p>
            <a:pPr indent="0" lvl="0" marL="0" rtl="0" algn="l">
              <a:spcBef>
                <a:spcPts val="0"/>
              </a:spcBef>
              <a:spcAft>
                <a:spcPts val="0"/>
              </a:spcAft>
              <a:buNone/>
            </a:pPr>
            <a:r>
              <a:rPr lang="en" sz="1600">
                <a:solidFill>
                  <a:schemeClr val="dk1"/>
                </a:solidFill>
                <a:latin typeface="Barlow"/>
                <a:ea typeface="Barlow"/>
                <a:cs typeface="Barlow"/>
                <a:sym typeface="Barlow"/>
              </a:rPr>
              <a:t>Summarize the meeting notes below into succinct bullet points so I can log them in my records and submit them to my assistant principal. Be sure to highlight shared assessment practices we agreed on in the meeting.</a:t>
            </a:r>
            <a:endParaRPr sz="1600">
              <a:solidFill>
                <a:schemeClr val="dk1"/>
              </a:solidFill>
              <a:latin typeface="Barlow"/>
              <a:ea typeface="Barlow"/>
              <a:cs typeface="Barlow"/>
              <a:sym typeface="Barlow"/>
            </a:endParaRPr>
          </a:p>
          <a:p>
            <a:pPr indent="-330200" lvl="0" marL="457200" rtl="0" algn="l">
              <a:spcBef>
                <a:spcPts val="0"/>
              </a:spcBef>
              <a:spcAft>
                <a:spcPts val="0"/>
              </a:spcAft>
              <a:buClr>
                <a:srgbClr val="050505"/>
              </a:buClr>
              <a:buSzPts val="1600"/>
              <a:buFont typeface="Barlow"/>
              <a:buChar char="●"/>
            </a:pPr>
            <a:r>
              <a:rPr lang="en" sz="1600">
                <a:solidFill>
                  <a:srgbClr val="050505"/>
                </a:solidFill>
                <a:latin typeface="Barlow"/>
                <a:ea typeface="Barlow"/>
                <a:cs typeface="Barlow"/>
                <a:sym typeface="Barlow"/>
              </a:rPr>
              <a:t>Curriculum alignment and pacing guide - check!</a:t>
            </a:r>
            <a:endParaRPr sz="1600">
              <a:solidFill>
                <a:srgbClr val="050505"/>
              </a:solidFill>
              <a:latin typeface="Barlow"/>
              <a:ea typeface="Barlow"/>
              <a:cs typeface="Barlow"/>
              <a:sym typeface="Barlow"/>
            </a:endParaRPr>
          </a:p>
          <a:p>
            <a:pPr indent="-330200" lvl="0" marL="457200" rtl="0" algn="l">
              <a:spcBef>
                <a:spcPts val="0"/>
              </a:spcBef>
              <a:spcAft>
                <a:spcPts val="0"/>
              </a:spcAft>
              <a:buClr>
                <a:srgbClr val="050505"/>
              </a:buClr>
              <a:buSzPts val="1600"/>
              <a:buFont typeface="Barlow"/>
              <a:buChar char="●"/>
            </a:pPr>
            <a:r>
              <a:rPr lang="en" sz="1600">
                <a:solidFill>
                  <a:srgbClr val="050505"/>
                </a:solidFill>
                <a:latin typeface="Barlow"/>
                <a:ea typeface="Barlow"/>
                <a:cs typeface="Barlow"/>
                <a:sym typeface="Barlow"/>
              </a:rPr>
              <a:t>Cool ideas for hands-on experiments and tech tools.</a:t>
            </a:r>
            <a:endParaRPr sz="1600">
              <a:solidFill>
                <a:srgbClr val="050505"/>
              </a:solidFill>
              <a:latin typeface="Barlow"/>
              <a:ea typeface="Barlow"/>
              <a:cs typeface="Barlow"/>
              <a:sym typeface="Barlow"/>
            </a:endParaRPr>
          </a:p>
          <a:p>
            <a:pPr indent="-330200" lvl="0" marL="457200" rtl="0" algn="l">
              <a:spcBef>
                <a:spcPts val="0"/>
              </a:spcBef>
              <a:spcAft>
                <a:spcPts val="0"/>
              </a:spcAft>
              <a:buClr>
                <a:srgbClr val="050505"/>
              </a:buClr>
              <a:buSzPts val="1600"/>
              <a:buFont typeface="Barlow"/>
              <a:buChar char="●"/>
            </a:pPr>
            <a:r>
              <a:rPr lang="en" sz="1600">
                <a:solidFill>
                  <a:srgbClr val="050505"/>
                </a:solidFill>
                <a:latin typeface="Barlow"/>
                <a:ea typeface="Barlow"/>
                <a:cs typeface="Barlow"/>
                <a:sym typeface="Barlow"/>
              </a:rPr>
              <a:t>Agreed on making two common assessments for the next unit.</a:t>
            </a:r>
            <a:endParaRPr sz="1600">
              <a:solidFill>
                <a:srgbClr val="050505"/>
              </a:solidFill>
              <a:latin typeface="Barlow"/>
              <a:ea typeface="Barlow"/>
              <a:cs typeface="Barlow"/>
              <a:sym typeface="Barlow"/>
            </a:endParaRPr>
          </a:p>
          <a:p>
            <a:pPr indent="-330200" lvl="0" marL="457200" rtl="0" algn="l">
              <a:spcBef>
                <a:spcPts val="0"/>
              </a:spcBef>
              <a:spcAft>
                <a:spcPts val="0"/>
              </a:spcAft>
              <a:buClr>
                <a:srgbClr val="050505"/>
              </a:buClr>
              <a:buSzPts val="1600"/>
              <a:buFont typeface="Barlow"/>
              <a:buChar char="●"/>
            </a:pPr>
            <a:r>
              <a:rPr lang="en" sz="1600">
                <a:solidFill>
                  <a:srgbClr val="050505"/>
                </a:solidFill>
                <a:latin typeface="Barlow"/>
                <a:ea typeface="Barlow"/>
                <a:cs typeface="Barlow"/>
                <a:sym typeface="Barlow"/>
              </a:rPr>
              <a:t>Talked about grading methods and agreed on being consistent.</a:t>
            </a:r>
            <a:endParaRPr sz="1600">
              <a:solidFill>
                <a:srgbClr val="050505"/>
              </a:solidFill>
              <a:latin typeface="Barlow"/>
              <a:ea typeface="Barlow"/>
              <a:cs typeface="Barlow"/>
              <a:sym typeface="Barlow"/>
            </a:endParaRPr>
          </a:p>
          <a:p>
            <a:pPr indent="-330200" lvl="0" marL="457200" rtl="0" algn="l">
              <a:spcBef>
                <a:spcPts val="0"/>
              </a:spcBef>
              <a:spcAft>
                <a:spcPts val="0"/>
              </a:spcAft>
              <a:buClr>
                <a:srgbClr val="050505"/>
              </a:buClr>
              <a:buSzPts val="1600"/>
              <a:buFont typeface="Barlow"/>
              <a:buChar char="●"/>
            </a:pPr>
            <a:r>
              <a:rPr lang="en" sz="1600">
                <a:solidFill>
                  <a:srgbClr val="050505"/>
                </a:solidFill>
                <a:latin typeface="Barlow"/>
                <a:ea typeface="Barlow"/>
                <a:cs typeface="Barlow"/>
                <a:sym typeface="Barlow"/>
              </a:rPr>
              <a:t>Looked into PD opportunities for more learning.</a:t>
            </a:r>
            <a:endParaRPr sz="1600">
              <a:solidFill>
                <a:srgbClr val="050505"/>
              </a:solidFill>
              <a:latin typeface="Barlow"/>
              <a:ea typeface="Barlow"/>
              <a:cs typeface="Barlow"/>
              <a:sym typeface="Barlow"/>
            </a:endParaRPr>
          </a:p>
          <a:p>
            <a:pPr indent="-330200" lvl="0" marL="457200" rtl="0" algn="l">
              <a:spcBef>
                <a:spcPts val="0"/>
              </a:spcBef>
              <a:spcAft>
                <a:spcPts val="0"/>
              </a:spcAft>
              <a:buClr>
                <a:srgbClr val="050505"/>
              </a:buClr>
              <a:buSzPts val="1600"/>
              <a:buFont typeface="Barlow"/>
              <a:buChar char="●"/>
            </a:pPr>
            <a:r>
              <a:rPr lang="en" sz="1600">
                <a:solidFill>
                  <a:srgbClr val="050505"/>
                </a:solidFill>
                <a:latin typeface="Barlow"/>
                <a:ea typeface="Barlow"/>
                <a:cs typeface="Barlow"/>
                <a:sym typeface="Barlow"/>
              </a:rPr>
              <a:t>Next step: finalize the revised pacing guide.</a:t>
            </a:r>
            <a:endParaRPr sz="1900">
              <a:solidFill>
                <a:schemeClr val="dk1"/>
              </a:solidFill>
              <a:latin typeface="Barlow"/>
              <a:ea typeface="Barlow"/>
              <a:cs typeface="Barlow"/>
              <a:sym typeface="Barlow"/>
            </a:endParaRPr>
          </a:p>
        </p:txBody>
      </p:sp>
      <p:pic>
        <p:nvPicPr>
          <p:cNvPr id="306" name="Google Shape;306;p43"/>
          <p:cNvPicPr preferRelativeResize="0"/>
          <p:nvPr/>
        </p:nvPicPr>
        <p:blipFill>
          <a:blip r:embed="rId5">
            <a:alphaModFix/>
          </a:blip>
          <a:stretch>
            <a:fillRect/>
          </a:stretch>
        </p:blipFill>
        <p:spPr>
          <a:xfrm>
            <a:off x="150426" y="678150"/>
            <a:ext cx="612000" cy="612000"/>
          </a:xfrm>
          <a:prstGeom prst="rect">
            <a:avLst/>
          </a:prstGeom>
          <a:noFill/>
          <a:ln>
            <a:noFill/>
          </a:ln>
        </p:spPr>
      </p:pic>
      <p:sp>
        <p:nvSpPr>
          <p:cNvPr id="307" name="Google Shape;307;p43"/>
          <p:cNvSpPr/>
          <p:nvPr/>
        </p:nvSpPr>
        <p:spPr>
          <a:xfrm>
            <a:off x="0" y="0"/>
            <a:ext cx="9144000" cy="477900"/>
          </a:xfrm>
          <a:prstGeom prst="rect">
            <a:avLst/>
          </a:prstGeom>
          <a:solidFill>
            <a:srgbClr val="00AD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Poppins"/>
                <a:ea typeface="Poppins"/>
                <a:cs typeface="Poppins"/>
                <a:sym typeface="Poppins"/>
              </a:rPr>
              <a:t>Beginner Tools</a:t>
            </a:r>
            <a:endParaRPr b="1">
              <a:solidFill>
                <a:schemeClr val="lt1"/>
              </a:solidFill>
              <a:latin typeface="Poppins"/>
              <a:ea typeface="Poppins"/>
              <a:cs typeface="Poppins"/>
              <a:sym typeface="Poppins"/>
            </a:endParaRPr>
          </a:p>
        </p:txBody>
      </p:sp>
      <p:sp>
        <p:nvSpPr>
          <p:cNvPr id="308" name="Google Shape;308;p43"/>
          <p:cNvSpPr txBox="1"/>
          <p:nvPr/>
        </p:nvSpPr>
        <p:spPr>
          <a:xfrm>
            <a:off x="6598505" y="4776455"/>
            <a:ext cx="2508600" cy="330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u="sng">
                <a:solidFill>
                  <a:schemeClr val="hlink"/>
                </a:solidFill>
                <a:latin typeface="Poppins"/>
                <a:ea typeface="Poppins"/>
                <a:cs typeface="Poppins"/>
                <a:sym typeface="Poppins"/>
                <a:hlinkClick/>
              </a:rPr>
              <a:t>Back to Beginner Tools</a:t>
            </a:r>
            <a:endParaRPr sz="1200">
              <a:latin typeface="Poppins"/>
              <a:ea typeface="Poppins"/>
              <a:cs typeface="Poppins"/>
              <a:sym typeface="Poppins"/>
            </a:endParaRPr>
          </a:p>
        </p:txBody>
      </p:sp>
      <p:pic>
        <p:nvPicPr>
          <p:cNvPr id="309" name="Google Shape;309;p43"/>
          <p:cNvPicPr preferRelativeResize="0"/>
          <p:nvPr/>
        </p:nvPicPr>
        <p:blipFill>
          <a:blip r:embed="rId6">
            <a:alphaModFix/>
          </a:blip>
          <a:stretch>
            <a:fillRect/>
          </a:stretch>
        </p:blipFill>
        <p:spPr>
          <a:xfrm>
            <a:off x="7016570" y="4844955"/>
            <a:ext cx="224425" cy="224425"/>
          </a:xfrm>
          <a:prstGeom prst="rect">
            <a:avLst/>
          </a:prstGeom>
          <a:noFill/>
          <a:ln>
            <a:noFill/>
          </a:ln>
        </p:spPr>
      </p:pic>
      <p:pic>
        <p:nvPicPr>
          <p:cNvPr id="310" name="Google Shape;310;p43"/>
          <p:cNvPicPr preferRelativeResize="0"/>
          <p:nvPr/>
        </p:nvPicPr>
        <p:blipFill>
          <a:blip r:embed="rId7">
            <a:alphaModFix/>
          </a:blip>
          <a:stretch>
            <a:fillRect/>
          </a:stretch>
        </p:blipFill>
        <p:spPr>
          <a:xfrm>
            <a:off x="489375" y="1800975"/>
            <a:ext cx="477900" cy="477900"/>
          </a:xfrm>
          <a:prstGeom prst="rect">
            <a:avLst/>
          </a:prstGeom>
          <a:noFill/>
          <a:ln>
            <a:noFill/>
          </a:ln>
        </p:spPr>
      </p:pic>
      <p:sp>
        <p:nvSpPr>
          <p:cNvPr id="311" name="Google Shape;311;p43"/>
          <p:cNvSpPr/>
          <p:nvPr/>
        </p:nvSpPr>
        <p:spPr>
          <a:xfrm>
            <a:off x="0" y="0"/>
            <a:ext cx="9144000" cy="477900"/>
          </a:xfrm>
          <a:prstGeom prst="rect">
            <a:avLst/>
          </a:prstGeom>
          <a:solidFill>
            <a:srgbClr val="360161"/>
          </a:solid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b="1" lang="en" sz="2500">
                <a:solidFill>
                  <a:schemeClr val="lt1"/>
                </a:solidFill>
                <a:latin typeface="Barlow Condensed"/>
                <a:ea typeface="Barlow Condensed"/>
                <a:cs typeface="Barlow Condensed"/>
                <a:sym typeface="Barlow Condensed"/>
              </a:rPr>
              <a:t>Beginner Tools</a:t>
            </a:r>
            <a:endParaRPr b="1" sz="2500">
              <a:solidFill>
                <a:schemeClr val="lt1"/>
              </a:solidFill>
              <a:latin typeface="Barlow Condensed"/>
              <a:ea typeface="Barlow Condensed"/>
              <a:cs typeface="Barlow Condensed"/>
              <a:sym typeface="Barlow Condense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5" name="Shape 315"/>
        <p:cNvGrpSpPr/>
        <p:nvPr/>
      </p:nvGrpSpPr>
      <p:grpSpPr>
        <a:xfrm>
          <a:off x="0" y="0"/>
          <a:ext cx="0" cy="0"/>
          <a:chOff x="0" y="0"/>
          <a:chExt cx="0" cy="0"/>
        </a:xfrm>
      </p:grpSpPr>
      <p:sp>
        <p:nvSpPr>
          <p:cNvPr id="316" name="Google Shape;316;p44"/>
          <p:cNvSpPr/>
          <p:nvPr/>
        </p:nvSpPr>
        <p:spPr>
          <a:xfrm>
            <a:off x="0" y="477900"/>
            <a:ext cx="9144000" cy="1012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		</a:t>
            </a:r>
            <a:r>
              <a:rPr b="1" lang="en" sz="1800">
                <a:latin typeface="Barlow"/>
                <a:ea typeface="Barlow"/>
                <a:cs typeface="Barlow"/>
                <a:sym typeface="Barlow"/>
              </a:rPr>
              <a:t>Tool 3</a:t>
            </a:r>
            <a:endParaRPr b="1" sz="1800">
              <a:latin typeface="Barlow"/>
              <a:ea typeface="Barlow"/>
              <a:cs typeface="Barlow"/>
              <a:sym typeface="Barlow"/>
            </a:endParaRPr>
          </a:p>
          <a:p>
            <a:pPr indent="457200" lvl="0" marL="457200" rtl="0" algn="l">
              <a:spcBef>
                <a:spcPts val="0"/>
              </a:spcBef>
              <a:spcAft>
                <a:spcPts val="0"/>
              </a:spcAft>
              <a:buNone/>
            </a:pPr>
            <a:r>
              <a:rPr lang="en" sz="1800">
                <a:latin typeface="Barlow"/>
                <a:ea typeface="Barlow"/>
                <a:cs typeface="Barlow"/>
                <a:sym typeface="Barlow"/>
              </a:rPr>
              <a:t>👉🏿</a:t>
            </a:r>
            <a:r>
              <a:rPr b="1" lang="en" sz="1800">
                <a:solidFill>
                  <a:schemeClr val="dk1"/>
                </a:solidFill>
                <a:latin typeface="Barlow"/>
                <a:ea typeface="Barlow"/>
                <a:cs typeface="Barlow"/>
                <a:sym typeface="Barlow"/>
              </a:rPr>
              <a:t>Iterate</a:t>
            </a:r>
            <a:r>
              <a:rPr lang="en" sz="1800">
                <a:solidFill>
                  <a:schemeClr val="dk1"/>
                </a:solidFill>
                <a:latin typeface="Barlow"/>
                <a:ea typeface="Barlow"/>
                <a:cs typeface="Barlow"/>
                <a:sym typeface="Barlow"/>
              </a:rPr>
              <a:t> on prompts until you find the one that </a:t>
            </a:r>
            <a:r>
              <a:rPr b="1" lang="en" sz="1800">
                <a:solidFill>
                  <a:schemeClr val="dk1"/>
                </a:solidFill>
                <a:latin typeface="Barlow"/>
                <a:ea typeface="Barlow"/>
                <a:cs typeface="Barlow"/>
                <a:sym typeface="Barlow"/>
              </a:rPr>
              <a:t>works best</a:t>
            </a:r>
            <a:r>
              <a:rPr lang="en" sz="1800">
                <a:solidFill>
                  <a:schemeClr val="dk1"/>
                </a:solidFill>
                <a:latin typeface="Barlow"/>
                <a:ea typeface="Barlow"/>
                <a:cs typeface="Barlow"/>
                <a:sym typeface="Barlow"/>
              </a:rPr>
              <a:t> for </a:t>
            </a:r>
            <a:r>
              <a:rPr b="1" lang="en" sz="1800">
                <a:solidFill>
                  <a:schemeClr val="dk1"/>
                </a:solidFill>
                <a:latin typeface="Barlow"/>
                <a:ea typeface="Barlow"/>
                <a:cs typeface="Barlow"/>
                <a:sym typeface="Barlow"/>
              </a:rPr>
              <a:t>your use case.</a:t>
            </a:r>
            <a:endParaRPr b="1" sz="1800">
              <a:latin typeface="Barlow"/>
              <a:ea typeface="Barlow"/>
              <a:cs typeface="Barlow"/>
              <a:sym typeface="Barlow"/>
            </a:endParaRPr>
          </a:p>
        </p:txBody>
      </p:sp>
      <p:pic>
        <p:nvPicPr>
          <p:cNvPr id="317" name="Google Shape;317;p44"/>
          <p:cNvPicPr preferRelativeResize="0"/>
          <p:nvPr/>
        </p:nvPicPr>
        <p:blipFill>
          <a:blip r:embed="rId4">
            <a:alphaModFix/>
          </a:blip>
          <a:stretch>
            <a:fillRect/>
          </a:stretch>
        </p:blipFill>
        <p:spPr>
          <a:xfrm>
            <a:off x="150426" y="678150"/>
            <a:ext cx="612000" cy="612000"/>
          </a:xfrm>
          <a:prstGeom prst="rect">
            <a:avLst/>
          </a:prstGeom>
          <a:noFill/>
          <a:ln>
            <a:noFill/>
          </a:ln>
        </p:spPr>
      </p:pic>
      <p:sp>
        <p:nvSpPr>
          <p:cNvPr id="318" name="Google Shape;318;p44"/>
          <p:cNvSpPr txBox="1"/>
          <p:nvPr/>
        </p:nvSpPr>
        <p:spPr>
          <a:xfrm>
            <a:off x="1240275" y="1685497"/>
            <a:ext cx="7339800" cy="8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Barlow"/>
                <a:ea typeface="Barlow"/>
                <a:cs typeface="Barlow"/>
                <a:sym typeface="Barlow"/>
              </a:rPr>
              <a:t>Opportunity</a:t>
            </a:r>
            <a:endParaRPr b="1" sz="1800">
              <a:latin typeface="Barlow"/>
              <a:ea typeface="Barlow"/>
              <a:cs typeface="Barlow"/>
              <a:sym typeface="Barlow"/>
            </a:endParaRPr>
          </a:p>
          <a:p>
            <a:pPr indent="0" lvl="0" marL="0" rtl="0" algn="l">
              <a:spcBef>
                <a:spcPts val="0"/>
              </a:spcBef>
              <a:spcAft>
                <a:spcPts val="0"/>
              </a:spcAft>
              <a:buNone/>
            </a:pPr>
            <a:r>
              <a:rPr lang="en" sz="1800">
                <a:latin typeface="Barlow"/>
                <a:ea typeface="Barlow"/>
                <a:cs typeface="Barlow"/>
                <a:sym typeface="Barlow"/>
              </a:rPr>
              <a:t>Creating seating charts</a:t>
            </a:r>
            <a:endParaRPr sz="1800">
              <a:latin typeface="Barlow"/>
              <a:ea typeface="Barlow"/>
              <a:cs typeface="Barlow"/>
              <a:sym typeface="Barlow"/>
            </a:endParaRPr>
          </a:p>
        </p:txBody>
      </p:sp>
      <p:pic>
        <p:nvPicPr>
          <p:cNvPr id="319" name="Google Shape;319;p44"/>
          <p:cNvPicPr preferRelativeResize="0"/>
          <p:nvPr/>
        </p:nvPicPr>
        <p:blipFill>
          <a:blip r:embed="rId5">
            <a:alphaModFix/>
          </a:blip>
          <a:stretch>
            <a:fillRect/>
          </a:stretch>
        </p:blipFill>
        <p:spPr>
          <a:xfrm>
            <a:off x="422328" y="2589438"/>
            <a:ext cx="612000" cy="611981"/>
          </a:xfrm>
          <a:prstGeom prst="rect">
            <a:avLst/>
          </a:prstGeom>
          <a:noFill/>
          <a:ln>
            <a:noFill/>
          </a:ln>
        </p:spPr>
      </p:pic>
      <p:sp>
        <p:nvSpPr>
          <p:cNvPr id="320" name="Google Shape;320;p44"/>
          <p:cNvSpPr txBox="1"/>
          <p:nvPr/>
        </p:nvSpPr>
        <p:spPr>
          <a:xfrm>
            <a:off x="1240275" y="2450425"/>
            <a:ext cx="7339800" cy="23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Barlow"/>
                <a:ea typeface="Barlow"/>
                <a:cs typeface="Barlow"/>
                <a:sym typeface="Barlow"/>
              </a:rPr>
              <a:t>Prompt (Attempt 1 – more attempts on slides below)</a:t>
            </a:r>
            <a:endParaRPr b="1" sz="1800">
              <a:latin typeface="Barlow"/>
              <a:ea typeface="Barlow"/>
              <a:cs typeface="Barlow"/>
              <a:sym typeface="Barlow"/>
            </a:endParaRPr>
          </a:p>
          <a:p>
            <a:pPr indent="0" lvl="0" marL="0" rtl="0" algn="l">
              <a:spcBef>
                <a:spcPts val="0"/>
              </a:spcBef>
              <a:spcAft>
                <a:spcPts val="0"/>
              </a:spcAft>
              <a:buClr>
                <a:schemeClr val="dk1"/>
              </a:buClr>
              <a:buSzPts val="1100"/>
              <a:buFont typeface="Arial"/>
              <a:buNone/>
            </a:pPr>
            <a:r>
              <a:rPr lang="en" sz="1800">
                <a:solidFill>
                  <a:srgbClr val="050505"/>
                </a:solidFill>
                <a:latin typeface="Barlow"/>
                <a:ea typeface="Barlow"/>
                <a:cs typeface="Barlow"/>
                <a:sym typeface="Barlow"/>
              </a:rPr>
              <a:t>Create a seating chart for the students listed below:</a:t>
            </a:r>
            <a:endParaRPr sz="1800">
              <a:solidFill>
                <a:srgbClr val="050505"/>
              </a:solidFill>
              <a:latin typeface="Barlow"/>
              <a:ea typeface="Barlow"/>
              <a:cs typeface="Barlow"/>
              <a:sym typeface="Barlow"/>
            </a:endParaRPr>
          </a:p>
          <a:p>
            <a:pPr indent="0" lvl="0" marL="0" rtl="0" algn="l">
              <a:spcBef>
                <a:spcPts val="0"/>
              </a:spcBef>
              <a:spcAft>
                <a:spcPts val="0"/>
              </a:spcAft>
              <a:buNone/>
            </a:pPr>
            <a:r>
              <a:rPr lang="en" sz="1800">
                <a:solidFill>
                  <a:srgbClr val="050505"/>
                </a:solidFill>
                <a:latin typeface="Barlow"/>
                <a:ea typeface="Barlow"/>
                <a:cs typeface="Barlow"/>
                <a:sym typeface="Barlow"/>
              </a:rPr>
              <a:t>Zoe Gross, Quinn Miller, Isabella Browning, Rohan Joseph, Gracelynn Vega, Aidan Espinoza, Lucille Jacobs, Bryan Wiggins, Capri Nunez, Caden Gentry, Amelie Duffy, Kyng Meyer, Sara Yang, Malcolm Cantrell, Yamileth Cervantes, Kamari Stein, Leilany Luna, Erick Hughes, Samantha Monroe, Eduardo McCall</a:t>
            </a:r>
            <a:endParaRPr sz="1800">
              <a:solidFill>
                <a:srgbClr val="050505"/>
              </a:solidFill>
              <a:latin typeface="Barlow"/>
              <a:ea typeface="Barlow"/>
              <a:cs typeface="Barlow"/>
              <a:sym typeface="Barlow"/>
            </a:endParaRPr>
          </a:p>
        </p:txBody>
      </p:sp>
      <p:sp>
        <p:nvSpPr>
          <p:cNvPr id="321" name="Google Shape;321;p44"/>
          <p:cNvSpPr/>
          <p:nvPr/>
        </p:nvSpPr>
        <p:spPr>
          <a:xfrm>
            <a:off x="0" y="0"/>
            <a:ext cx="9144000" cy="477900"/>
          </a:xfrm>
          <a:prstGeom prst="rect">
            <a:avLst/>
          </a:prstGeom>
          <a:solidFill>
            <a:srgbClr val="00AD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Poppins"/>
                <a:ea typeface="Poppins"/>
                <a:cs typeface="Poppins"/>
                <a:sym typeface="Poppins"/>
              </a:rPr>
              <a:t>Beginner Tools</a:t>
            </a:r>
            <a:endParaRPr b="1">
              <a:solidFill>
                <a:schemeClr val="lt1"/>
              </a:solidFill>
              <a:latin typeface="Poppins"/>
              <a:ea typeface="Poppins"/>
              <a:cs typeface="Poppins"/>
              <a:sym typeface="Poppins"/>
            </a:endParaRPr>
          </a:p>
        </p:txBody>
      </p:sp>
      <p:sp>
        <p:nvSpPr>
          <p:cNvPr id="322" name="Google Shape;322;p44"/>
          <p:cNvSpPr txBox="1"/>
          <p:nvPr/>
        </p:nvSpPr>
        <p:spPr>
          <a:xfrm>
            <a:off x="6598505" y="4776455"/>
            <a:ext cx="2508600" cy="330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u="sng">
                <a:solidFill>
                  <a:schemeClr val="hlink"/>
                </a:solidFill>
                <a:latin typeface="Poppins"/>
                <a:ea typeface="Poppins"/>
                <a:cs typeface="Poppins"/>
                <a:sym typeface="Poppins"/>
                <a:hlinkClick/>
              </a:rPr>
              <a:t>Back to Beginner Tools</a:t>
            </a:r>
            <a:endParaRPr sz="1200">
              <a:latin typeface="Poppins"/>
              <a:ea typeface="Poppins"/>
              <a:cs typeface="Poppins"/>
              <a:sym typeface="Poppins"/>
            </a:endParaRPr>
          </a:p>
        </p:txBody>
      </p:sp>
      <p:pic>
        <p:nvPicPr>
          <p:cNvPr id="323" name="Google Shape;323;p44"/>
          <p:cNvPicPr preferRelativeResize="0"/>
          <p:nvPr/>
        </p:nvPicPr>
        <p:blipFill>
          <a:blip r:embed="rId6">
            <a:alphaModFix/>
          </a:blip>
          <a:stretch>
            <a:fillRect/>
          </a:stretch>
        </p:blipFill>
        <p:spPr>
          <a:xfrm>
            <a:off x="7016570" y="4844955"/>
            <a:ext cx="224425" cy="224425"/>
          </a:xfrm>
          <a:prstGeom prst="rect">
            <a:avLst/>
          </a:prstGeom>
          <a:noFill/>
          <a:ln>
            <a:noFill/>
          </a:ln>
        </p:spPr>
      </p:pic>
      <p:pic>
        <p:nvPicPr>
          <p:cNvPr id="324" name="Google Shape;324;p44"/>
          <p:cNvPicPr preferRelativeResize="0"/>
          <p:nvPr/>
        </p:nvPicPr>
        <p:blipFill>
          <a:blip r:embed="rId7">
            <a:alphaModFix/>
          </a:blip>
          <a:stretch>
            <a:fillRect/>
          </a:stretch>
        </p:blipFill>
        <p:spPr>
          <a:xfrm>
            <a:off x="489375" y="1783925"/>
            <a:ext cx="477900" cy="477900"/>
          </a:xfrm>
          <a:prstGeom prst="rect">
            <a:avLst/>
          </a:prstGeom>
          <a:noFill/>
          <a:ln>
            <a:noFill/>
          </a:ln>
        </p:spPr>
      </p:pic>
      <p:sp>
        <p:nvSpPr>
          <p:cNvPr id="325" name="Google Shape;325;p44"/>
          <p:cNvSpPr/>
          <p:nvPr/>
        </p:nvSpPr>
        <p:spPr>
          <a:xfrm>
            <a:off x="0" y="0"/>
            <a:ext cx="9144000" cy="477900"/>
          </a:xfrm>
          <a:prstGeom prst="rect">
            <a:avLst/>
          </a:prstGeom>
          <a:solidFill>
            <a:srgbClr val="360161"/>
          </a:solid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b="1" lang="en" sz="2500">
                <a:solidFill>
                  <a:schemeClr val="lt1"/>
                </a:solidFill>
                <a:latin typeface="Barlow Condensed"/>
                <a:ea typeface="Barlow Condensed"/>
                <a:cs typeface="Barlow Condensed"/>
                <a:sym typeface="Barlow Condensed"/>
              </a:rPr>
              <a:t>Beginner Tools</a:t>
            </a:r>
            <a:endParaRPr b="1" sz="2500">
              <a:solidFill>
                <a:schemeClr val="lt1"/>
              </a:solidFill>
              <a:latin typeface="Barlow Condensed"/>
              <a:ea typeface="Barlow Condensed"/>
              <a:cs typeface="Barlow Condensed"/>
              <a:sym typeface="Barlow Condense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0161"/>
        </a:solidFill>
      </p:bgPr>
    </p:bg>
    <p:spTree>
      <p:nvGrpSpPr>
        <p:cNvPr id="113" name="Shape 113"/>
        <p:cNvGrpSpPr/>
        <p:nvPr/>
      </p:nvGrpSpPr>
      <p:grpSpPr>
        <a:xfrm>
          <a:off x="0" y="0"/>
          <a:ext cx="0" cy="0"/>
          <a:chOff x="0" y="0"/>
          <a:chExt cx="0" cy="0"/>
        </a:xfrm>
      </p:grpSpPr>
      <p:sp>
        <p:nvSpPr>
          <p:cNvPr id="114" name="Google Shape;114;p27"/>
          <p:cNvSpPr txBox="1"/>
          <p:nvPr/>
        </p:nvSpPr>
        <p:spPr>
          <a:xfrm>
            <a:off x="311700" y="350450"/>
            <a:ext cx="8520600" cy="84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400">
                <a:solidFill>
                  <a:srgbClr val="FFFFFF"/>
                </a:solidFill>
                <a:latin typeface="Barlow Condensed"/>
                <a:ea typeface="Barlow Condensed"/>
                <a:cs typeface="Barlow Condensed"/>
                <a:sym typeface="Barlow Condensed"/>
              </a:rPr>
              <a:t>LLM Prompts: Choose Your Own Adventure</a:t>
            </a:r>
            <a:endParaRPr b="1" sz="3400">
              <a:solidFill>
                <a:srgbClr val="FFFFFF"/>
              </a:solidFill>
              <a:latin typeface="Barlow Condensed"/>
              <a:ea typeface="Barlow Condensed"/>
              <a:cs typeface="Barlow Condensed"/>
              <a:sym typeface="Barlow Condensed"/>
            </a:endParaRPr>
          </a:p>
        </p:txBody>
      </p:sp>
      <p:sp>
        <p:nvSpPr>
          <p:cNvPr id="115" name="Google Shape;115;p27"/>
          <p:cNvSpPr txBox="1"/>
          <p:nvPr/>
        </p:nvSpPr>
        <p:spPr>
          <a:xfrm>
            <a:off x="685950" y="1148600"/>
            <a:ext cx="7772100" cy="331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lt1"/>
                </a:solidFill>
                <a:latin typeface="Barlow"/>
                <a:ea typeface="Barlow"/>
                <a:cs typeface="Barlow"/>
                <a:sym typeface="Barlow"/>
              </a:rPr>
              <a:t>Tools for getting the best possible output from LLMs like ChatGPT, from beginner to advanced.</a:t>
            </a:r>
            <a:endParaRPr sz="1700">
              <a:solidFill>
                <a:schemeClr val="lt1"/>
              </a:solidFill>
              <a:latin typeface="Barlow"/>
              <a:ea typeface="Barlow"/>
              <a:cs typeface="Barlow"/>
              <a:sym typeface="Barlow"/>
            </a:endParaRPr>
          </a:p>
          <a:p>
            <a:pPr indent="0" lvl="0" marL="0" rtl="0" algn="l">
              <a:spcBef>
                <a:spcPts val="0"/>
              </a:spcBef>
              <a:spcAft>
                <a:spcPts val="0"/>
              </a:spcAft>
              <a:buNone/>
            </a:pPr>
            <a:r>
              <a:t/>
            </a:r>
            <a:endParaRPr sz="1700">
              <a:solidFill>
                <a:schemeClr val="lt1"/>
              </a:solidFill>
              <a:latin typeface="Barlow"/>
              <a:ea typeface="Barlow"/>
              <a:cs typeface="Barlow"/>
              <a:sym typeface="Barlow"/>
            </a:endParaRPr>
          </a:p>
          <a:p>
            <a:pPr indent="-1028700" lvl="0" marL="1085850" rtl="0" algn="l">
              <a:lnSpc>
                <a:spcPct val="150000"/>
              </a:lnSpc>
              <a:spcBef>
                <a:spcPts val="0"/>
              </a:spcBef>
              <a:spcAft>
                <a:spcPts val="0"/>
              </a:spcAft>
              <a:buNone/>
            </a:pPr>
            <a:r>
              <a:rPr lang="en" sz="1900">
                <a:solidFill>
                  <a:schemeClr val="lt1"/>
                </a:solidFill>
                <a:latin typeface="Barlow"/>
                <a:ea typeface="Barlow"/>
                <a:cs typeface="Barlow"/>
                <a:sym typeface="Barlow"/>
              </a:rPr>
              <a:t>🔗</a:t>
            </a:r>
            <a:r>
              <a:rPr b="1" lang="en" sz="1900" u="sng">
                <a:solidFill>
                  <a:schemeClr val="lt1"/>
                </a:solidFill>
                <a:latin typeface="Barlow"/>
                <a:ea typeface="Barlow"/>
                <a:cs typeface="Barlow"/>
                <a:sym typeface="Barlow"/>
                <a:hlinkClick action="ppaction://hlinksldjump" r:id="rId3">
                  <a:extLst>
                    <a:ext uri="{A12FA001-AC4F-418D-AE19-62706E023703}">
                      <ahyp:hlinkClr val="tx"/>
                    </a:ext>
                  </a:extLst>
                </a:hlinkClick>
              </a:rPr>
              <a:t>1: Starter Prompts</a:t>
            </a:r>
            <a:r>
              <a:rPr b="1" lang="en" sz="1900">
                <a:solidFill>
                  <a:schemeClr val="lt1"/>
                </a:solidFill>
                <a:latin typeface="Barlow"/>
                <a:ea typeface="Barlow"/>
                <a:cs typeface="Barlow"/>
                <a:sym typeface="Barlow"/>
              </a:rPr>
              <a:t> </a:t>
            </a:r>
            <a:r>
              <a:rPr lang="en" sz="1900">
                <a:solidFill>
                  <a:schemeClr val="lt1"/>
                </a:solidFill>
                <a:latin typeface="Barlow"/>
                <a:ea typeface="Barlow"/>
                <a:cs typeface="Barlow"/>
                <a:sym typeface="Barlow"/>
              </a:rPr>
              <a:t>– for those just dipping their toes in</a:t>
            </a:r>
            <a:endParaRPr sz="1900">
              <a:solidFill>
                <a:schemeClr val="lt1"/>
              </a:solidFill>
              <a:latin typeface="Barlow"/>
              <a:ea typeface="Barlow"/>
              <a:cs typeface="Barlow"/>
              <a:sym typeface="Barlow"/>
            </a:endParaRPr>
          </a:p>
          <a:p>
            <a:pPr indent="-1028700" lvl="0" marL="1085850" rtl="0" algn="l">
              <a:lnSpc>
                <a:spcPct val="150000"/>
              </a:lnSpc>
              <a:spcBef>
                <a:spcPts val="0"/>
              </a:spcBef>
              <a:spcAft>
                <a:spcPts val="0"/>
              </a:spcAft>
              <a:buNone/>
            </a:pPr>
            <a:r>
              <a:rPr lang="en" sz="1900">
                <a:solidFill>
                  <a:schemeClr val="lt1"/>
                </a:solidFill>
                <a:latin typeface="Barlow"/>
                <a:ea typeface="Barlow"/>
                <a:cs typeface="Barlow"/>
                <a:sym typeface="Barlow"/>
              </a:rPr>
              <a:t>🔗</a:t>
            </a:r>
            <a:r>
              <a:rPr b="1" lang="en" sz="1900" u="sng">
                <a:solidFill>
                  <a:schemeClr val="lt1"/>
                </a:solidFill>
                <a:latin typeface="Barlow"/>
                <a:ea typeface="Barlow"/>
                <a:cs typeface="Barlow"/>
                <a:sym typeface="Barlow"/>
                <a:hlinkClick>
                  <a:extLst>
                    <a:ext uri="{A12FA001-AC4F-418D-AE19-62706E023703}">
                      <ahyp:hlinkClr val="tx"/>
                    </a:ext>
                  </a:extLst>
                </a:hlinkClick>
              </a:rPr>
              <a:t>2: Beginner Tools</a:t>
            </a:r>
            <a:r>
              <a:rPr b="1" lang="en" sz="1900">
                <a:solidFill>
                  <a:schemeClr val="lt1"/>
                </a:solidFill>
                <a:latin typeface="Barlow"/>
                <a:ea typeface="Barlow"/>
                <a:cs typeface="Barlow"/>
                <a:sym typeface="Barlow"/>
              </a:rPr>
              <a:t> </a:t>
            </a:r>
            <a:r>
              <a:rPr lang="en" sz="1900">
                <a:solidFill>
                  <a:schemeClr val="lt1"/>
                </a:solidFill>
                <a:latin typeface="Barlow"/>
                <a:ea typeface="Barlow"/>
                <a:cs typeface="Barlow"/>
                <a:sym typeface="Barlow"/>
              </a:rPr>
              <a:t>– the basics for getting what you’re looking for</a:t>
            </a:r>
            <a:endParaRPr sz="1900">
              <a:solidFill>
                <a:schemeClr val="lt1"/>
              </a:solidFill>
              <a:latin typeface="Barlow"/>
              <a:ea typeface="Barlow"/>
              <a:cs typeface="Barlow"/>
              <a:sym typeface="Barlow"/>
            </a:endParaRPr>
          </a:p>
          <a:p>
            <a:pPr indent="-1028700" lvl="0" marL="1085850" rtl="0" algn="l">
              <a:lnSpc>
                <a:spcPct val="150000"/>
              </a:lnSpc>
              <a:spcBef>
                <a:spcPts val="0"/>
              </a:spcBef>
              <a:spcAft>
                <a:spcPts val="0"/>
              </a:spcAft>
              <a:buNone/>
            </a:pPr>
            <a:r>
              <a:rPr lang="en" sz="1900">
                <a:solidFill>
                  <a:schemeClr val="lt1"/>
                </a:solidFill>
                <a:latin typeface="Barlow"/>
                <a:ea typeface="Barlow"/>
                <a:cs typeface="Barlow"/>
                <a:sym typeface="Barlow"/>
              </a:rPr>
              <a:t>🔗</a:t>
            </a:r>
            <a:r>
              <a:rPr b="1" lang="en" sz="1900" u="sng">
                <a:solidFill>
                  <a:schemeClr val="lt1"/>
                </a:solidFill>
                <a:latin typeface="Barlow"/>
                <a:ea typeface="Barlow"/>
                <a:cs typeface="Barlow"/>
                <a:sym typeface="Barlow"/>
                <a:hlinkClick>
                  <a:extLst>
                    <a:ext uri="{A12FA001-AC4F-418D-AE19-62706E023703}">
                      <ahyp:hlinkClr val="tx"/>
                    </a:ext>
                  </a:extLst>
                </a:hlinkClick>
              </a:rPr>
              <a:t>3: Intermediate Tools</a:t>
            </a:r>
            <a:r>
              <a:rPr b="1" lang="en" sz="1900">
                <a:solidFill>
                  <a:schemeClr val="lt1"/>
                </a:solidFill>
                <a:latin typeface="Barlow"/>
                <a:ea typeface="Barlow"/>
                <a:cs typeface="Barlow"/>
                <a:sym typeface="Barlow"/>
              </a:rPr>
              <a:t> </a:t>
            </a:r>
            <a:r>
              <a:rPr lang="en" sz="1900">
                <a:solidFill>
                  <a:schemeClr val="lt1"/>
                </a:solidFill>
                <a:latin typeface="Barlow"/>
                <a:ea typeface="Barlow"/>
                <a:cs typeface="Barlow"/>
                <a:sym typeface="Barlow"/>
              </a:rPr>
              <a:t>– for those who have experimented already</a:t>
            </a:r>
            <a:endParaRPr sz="1900">
              <a:solidFill>
                <a:schemeClr val="lt1"/>
              </a:solidFill>
              <a:latin typeface="Barlow"/>
              <a:ea typeface="Barlow"/>
              <a:cs typeface="Barlow"/>
              <a:sym typeface="Barlow"/>
            </a:endParaRPr>
          </a:p>
          <a:p>
            <a:pPr indent="-1028700" lvl="0" marL="1085850" rtl="0" algn="l">
              <a:lnSpc>
                <a:spcPct val="150000"/>
              </a:lnSpc>
              <a:spcBef>
                <a:spcPts val="0"/>
              </a:spcBef>
              <a:spcAft>
                <a:spcPts val="0"/>
              </a:spcAft>
              <a:buNone/>
            </a:pPr>
            <a:r>
              <a:rPr lang="en" sz="1900">
                <a:solidFill>
                  <a:schemeClr val="lt1"/>
                </a:solidFill>
                <a:latin typeface="Barlow"/>
                <a:ea typeface="Barlow"/>
                <a:cs typeface="Barlow"/>
                <a:sym typeface="Barlow"/>
              </a:rPr>
              <a:t>🔗</a:t>
            </a:r>
            <a:r>
              <a:rPr b="1" lang="en" sz="1900" u="sng">
                <a:solidFill>
                  <a:schemeClr val="lt1"/>
                </a:solidFill>
                <a:latin typeface="Barlow"/>
                <a:ea typeface="Barlow"/>
                <a:cs typeface="Barlow"/>
                <a:sym typeface="Barlow"/>
                <a:hlinkClick>
                  <a:extLst>
                    <a:ext uri="{A12FA001-AC4F-418D-AE19-62706E023703}">
                      <ahyp:hlinkClr val="tx"/>
                    </a:ext>
                  </a:extLst>
                </a:hlinkClick>
              </a:rPr>
              <a:t>4: Advanced Tools</a:t>
            </a:r>
            <a:r>
              <a:rPr b="1" lang="en" sz="1900">
                <a:solidFill>
                  <a:schemeClr val="lt1"/>
                </a:solidFill>
                <a:latin typeface="Barlow"/>
                <a:ea typeface="Barlow"/>
                <a:cs typeface="Barlow"/>
                <a:sym typeface="Barlow"/>
              </a:rPr>
              <a:t> </a:t>
            </a:r>
            <a:r>
              <a:rPr lang="en" sz="1900">
                <a:solidFill>
                  <a:schemeClr val="lt1"/>
                </a:solidFill>
                <a:latin typeface="Barlow"/>
                <a:ea typeface="Barlow"/>
                <a:cs typeface="Barlow"/>
                <a:sym typeface="Barlow"/>
              </a:rPr>
              <a:t>– for those looking to maximize their potential</a:t>
            </a:r>
            <a:endParaRPr sz="1900">
              <a:solidFill>
                <a:schemeClr val="lt1"/>
              </a:solidFill>
              <a:latin typeface="Barlow"/>
              <a:ea typeface="Barlow"/>
              <a:cs typeface="Barlow"/>
              <a:sym typeface="Barlow"/>
            </a:endParaRPr>
          </a:p>
        </p:txBody>
      </p:sp>
      <p:pic>
        <p:nvPicPr>
          <p:cNvPr id="116" name="Google Shape;116;p27"/>
          <p:cNvPicPr preferRelativeResize="0"/>
          <p:nvPr/>
        </p:nvPicPr>
        <p:blipFill>
          <a:blip r:embed="rId4">
            <a:alphaModFix/>
          </a:blip>
          <a:stretch>
            <a:fillRect/>
          </a:stretch>
        </p:blipFill>
        <p:spPr>
          <a:xfrm rot="10799995">
            <a:off x="6394301" y="3443553"/>
            <a:ext cx="2749701" cy="189279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9" name="Shape 329"/>
        <p:cNvGrpSpPr/>
        <p:nvPr/>
      </p:nvGrpSpPr>
      <p:grpSpPr>
        <a:xfrm>
          <a:off x="0" y="0"/>
          <a:ext cx="0" cy="0"/>
          <a:chOff x="0" y="0"/>
          <a:chExt cx="0" cy="0"/>
        </a:xfrm>
      </p:grpSpPr>
      <p:sp>
        <p:nvSpPr>
          <p:cNvPr id="330" name="Google Shape;330;p45"/>
          <p:cNvSpPr/>
          <p:nvPr/>
        </p:nvSpPr>
        <p:spPr>
          <a:xfrm>
            <a:off x="0" y="477900"/>
            <a:ext cx="9144000" cy="1012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		</a:t>
            </a:r>
            <a:r>
              <a:rPr b="1" lang="en" sz="1800">
                <a:latin typeface="Barlow"/>
                <a:ea typeface="Barlow"/>
                <a:cs typeface="Barlow"/>
                <a:sym typeface="Barlow"/>
              </a:rPr>
              <a:t>Tool 3</a:t>
            </a:r>
            <a:endParaRPr b="1" sz="1800">
              <a:latin typeface="Barlow"/>
              <a:ea typeface="Barlow"/>
              <a:cs typeface="Barlow"/>
              <a:sym typeface="Barlow"/>
            </a:endParaRPr>
          </a:p>
          <a:p>
            <a:pPr indent="457200" lvl="0" marL="457200" rtl="0" algn="l">
              <a:spcBef>
                <a:spcPts val="0"/>
              </a:spcBef>
              <a:spcAft>
                <a:spcPts val="0"/>
              </a:spcAft>
              <a:buNone/>
            </a:pPr>
            <a:r>
              <a:rPr lang="en" sz="1800">
                <a:latin typeface="Barlow"/>
                <a:ea typeface="Barlow"/>
                <a:cs typeface="Barlow"/>
                <a:sym typeface="Barlow"/>
              </a:rPr>
              <a:t>👉🏿</a:t>
            </a:r>
            <a:r>
              <a:rPr b="1" lang="en" sz="1800">
                <a:solidFill>
                  <a:schemeClr val="dk1"/>
                </a:solidFill>
                <a:latin typeface="Barlow"/>
                <a:ea typeface="Barlow"/>
                <a:cs typeface="Barlow"/>
                <a:sym typeface="Barlow"/>
              </a:rPr>
              <a:t>Iterate</a:t>
            </a:r>
            <a:r>
              <a:rPr lang="en" sz="1800">
                <a:solidFill>
                  <a:schemeClr val="dk1"/>
                </a:solidFill>
                <a:latin typeface="Barlow"/>
                <a:ea typeface="Barlow"/>
                <a:cs typeface="Barlow"/>
                <a:sym typeface="Barlow"/>
              </a:rPr>
              <a:t> on prompts until you find the one that </a:t>
            </a:r>
            <a:r>
              <a:rPr b="1" lang="en" sz="1800">
                <a:solidFill>
                  <a:schemeClr val="dk1"/>
                </a:solidFill>
                <a:latin typeface="Barlow"/>
                <a:ea typeface="Barlow"/>
                <a:cs typeface="Barlow"/>
                <a:sym typeface="Barlow"/>
              </a:rPr>
              <a:t>works best</a:t>
            </a:r>
            <a:r>
              <a:rPr lang="en" sz="1800">
                <a:solidFill>
                  <a:schemeClr val="dk1"/>
                </a:solidFill>
                <a:latin typeface="Barlow"/>
                <a:ea typeface="Barlow"/>
                <a:cs typeface="Barlow"/>
                <a:sym typeface="Barlow"/>
              </a:rPr>
              <a:t> for </a:t>
            </a:r>
            <a:r>
              <a:rPr b="1" lang="en" sz="1800">
                <a:solidFill>
                  <a:schemeClr val="dk1"/>
                </a:solidFill>
                <a:latin typeface="Barlow"/>
                <a:ea typeface="Barlow"/>
                <a:cs typeface="Barlow"/>
                <a:sym typeface="Barlow"/>
              </a:rPr>
              <a:t>your use case.</a:t>
            </a:r>
            <a:endParaRPr b="1" sz="1800">
              <a:latin typeface="Barlow"/>
              <a:ea typeface="Barlow"/>
              <a:cs typeface="Barlow"/>
              <a:sym typeface="Barlow"/>
            </a:endParaRPr>
          </a:p>
        </p:txBody>
      </p:sp>
      <p:pic>
        <p:nvPicPr>
          <p:cNvPr id="331" name="Google Shape;331;p45"/>
          <p:cNvPicPr preferRelativeResize="0"/>
          <p:nvPr/>
        </p:nvPicPr>
        <p:blipFill>
          <a:blip r:embed="rId4">
            <a:alphaModFix/>
          </a:blip>
          <a:stretch>
            <a:fillRect/>
          </a:stretch>
        </p:blipFill>
        <p:spPr>
          <a:xfrm>
            <a:off x="150426" y="678150"/>
            <a:ext cx="612000" cy="612000"/>
          </a:xfrm>
          <a:prstGeom prst="rect">
            <a:avLst/>
          </a:prstGeom>
          <a:noFill/>
          <a:ln>
            <a:noFill/>
          </a:ln>
        </p:spPr>
      </p:pic>
      <p:sp>
        <p:nvSpPr>
          <p:cNvPr id="332" name="Google Shape;332;p45"/>
          <p:cNvSpPr txBox="1"/>
          <p:nvPr/>
        </p:nvSpPr>
        <p:spPr>
          <a:xfrm>
            <a:off x="1240275" y="1685497"/>
            <a:ext cx="7339800" cy="8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latin typeface="Barlow"/>
                <a:ea typeface="Barlow"/>
                <a:cs typeface="Barlow"/>
                <a:sym typeface="Barlow"/>
              </a:rPr>
              <a:t>Opportunity</a:t>
            </a:r>
            <a:endParaRPr b="1" sz="1700">
              <a:latin typeface="Barlow"/>
              <a:ea typeface="Barlow"/>
              <a:cs typeface="Barlow"/>
              <a:sym typeface="Barlow"/>
            </a:endParaRPr>
          </a:p>
          <a:p>
            <a:pPr indent="0" lvl="0" marL="0" rtl="0" algn="l">
              <a:spcBef>
                <a:spcPts val="0"/>
              </a:spcBef>
              <a:spcAft>
                <a:spcPts val="0"/>
              </a:spcAft>
              <a:buNone/>
            </a:pPr>
            <a:r>
              <a:rPr lang="en" sz="1700">
                <a:latin typeface="Barlow"/>
                <a:ea typeface="Barlow"/>
                <a:cs typeface="Barlow"/>
                <a:sym typeface="Barlow"/>
              </a:rPr>
              <a:t>Creating seating charts</a:t>
            </a:r>
            <a:endParaRPr sz="1700">
              <a:latin typeface="Barlow"/>
              <a:ea typeface="Barlow"/>
              <a:cs typeface="Barlow"/>
              <a:sym typeface="Barlow"/>
            </a:endParaRPr>
          </a:p>
        </p:txBody>
      </p:sp>
      <p:pic>
        <p:nvPicPr>
          <p:cNvPr id="333" name="Google Shape;333;p45"/>
          <p:cNvPicPr preferRelativeResize="0"/>
          <p:nvPr/>
        </p:nvPicPr>
        <p:blipFill>
          <a:blip r:embed="rId5">
            <a:alphaModFix/>
          </a:blip>
          <a:stretch>
            <a:fillRect/>
          </a:stretch>
        </p:blipFill>
        <p:spPr>
          <a:xfrm>
            <a:off x="422328" y="2589438"/>
            <a:ext cx="612000" cy="611981"/>
          </a:xfrm>
          <a:prstGeom prst="rect">
            <a:avLst/>
          </a:prstGeom>
          <a:noFill/>
          <a:ln>
            <a:noFill/>
          </a:ln>
        </p:spPr>
      </p:pic>
      <p:sp>
        <p:nvSpPr>
          <p:cNvPr id="334" name="Google Shape;334;p45"/>
          <p:cNvSpPr txBox="1"/>
          <p:nvPr/>
        </p:nvSpPr>
        <p:spPr>
          <a:xfrm>
            <a:off x="1240275" y="2450425"/>
            <a:ext cx="7339800" cy="23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latin typeface="Barlow"/>
                <a:ea typeface="Barlow"/>
                <a:cs typeface="Barlow"/>
                <a:sym typeface="Barlow"/>
              </a:rPr>
              <a:t>Prompt (Attempt 2)</a:t>
            </a:r>
            <a:endParaRPr b="1" sz="1700">
              <a:latin typeface="Barlow"/>
              <a:ea typeface="Barlow"/>
              <a:cs typeface="Barlow"/>
              <a:sym typeface="Barlow"/>
            </a:endParaRPr>
          </a:p>
          <a:p>
            <a:pPr indent="0" lvl="0" marL="0" rtl="0" algn="l">
              <a:spcBef>
                <a:spcPts val="0"/>
              </a:spcBef>
              <a:spcAft>
                <a:spcPts val="0"/>
              </a:spcAft>
              <a:buNone/>
            </a:pPr>
            <a:r>
              <a:rPr lang="en" sz="1700">
                <a:solidFill>
                  <a:srgbClr val="050505"/>
                </a:solidFill>
                <a:latin typeface="Barlow"/>
                <a:ea typeface="Barlow"/>
                <a:cs typeface="Barlow"/>
                <a:sym typeface="Barlow"/>
              </a:rPr>
              <a:t>Create a seating chart for the students listed below. The students should be seated at tables of four. Don't seat Amani and Malcolm next to each other.</a:t>
            </a:r>
            <a:endParaRPr sz="1700">
              <a:solidFill>
                <a:srgbClr val="050505"/>
              </a:solidFill>
              <a:latin typeface="Barlow"/>
              <a:ea typeface="Barlow"/>
              <a:cs typeface="Barlow"/>
              <a:sym typeface="Barlow"/>
            </a:endParaRPr>
          </a:p>
          <a:p>
            <a:pPr indent="0" lvl="0" marL="0" rtl="0" algn="l">
              <a:spcBef>
                <a:spcPts val="0"/>
              </a:spcBef>
              <a:spcAft>
                <a:spcPts val="0"/>
              </a:spcAft>
              <a:buNone/>
            </a:pPr>
            <a:r>
              <a:t/>
            </a:r>
            <a:endParaRPr sz="1700">
              <a:solidFill>
                <a:srgbClr val="050505"/>
              </a:solidFill>
              <a:latin typeface="Barlow"/>
              <a:ea typeface="Barlow"/>
              <a:cs typeface="Barlow"/>
              <a:sym typeface="Barlow"/>
            </a:endParaRPr>
          </a:p>
          <a:p>
            <a:pPr indent="0" lvl="0" marL="0" rtl="0" algn="l">
              <a:spcBef>
                <a:spcPts val="0"/>
              </a:spcBef>
              <a:spcAft>
                <a:spcPts val="0"/>
              </a:spcAft>
              <a:buNone/>
            </a:pPr>
            <a:r>
              <a:rPr lang="en" sz="1700">
                <a:solidFill>
                  <a:srgbClr val="050505"/>
                </a:solidFill>
                <a:latin typeface="Barlow"/>
                <a:ea typeface="Barlow"/>
                <a:cs typeface="Barlow"/>
                <a:sym typeface="Barlow"/>
              </a:rPr>
              <a:t>Zoe Gross, Quinn Miller, Isabella Browning, Rohan Joseph, Gracelynn Vega, Aidan Espinoza, Lucille Jacobs, Bryan Wiggins, Capri Nunez, Caden Gentry, Amelie Duffy, Kyng Meyer, Sara Yang, Malcolm Cantrell, Yamileth Cervantes, Kamari Stein, Leilany Luna, Erick Hughes, Samantha Monroe, Eduardo McCall</a:t>
            </a:r>
            <a:endParaRPr sz="1700">
              <a:solidFill>
                <a:srgbClr val="050505"/>
              </a:solidFill>
              <a:latin typeface="Barlow"/>
              <a:ea typeface="Barlow"/>
              <a:cs typeface="Barlow"/>
              <a:sym typeface="Barlow"/>
            </a:endParaRPr>
          </a:p>
        </p:txBody>
      </p:sp>
      <p:sp>
        <p:nvSpPr>
          <p:cNvPr id="335" name="Google Shape;335;p45"/>
          <p:cNvSpPr/>
          <p:nvPr/>
        </p:nvSpPr>
        <p:spPr>
          <a:xfrm>
            <a:off x="0" y="0"/>
            <a:ext cx="9144000" cy="477900"/>
          </a:xfrm>
          <a:prstGeom prst="rect">
            <a:avLst/>
          </a:prstGeom>
          <a:solidFill>
            <a:srgbClr val="00AD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Poppins"/>
                <a:ea typeface="Poppins"/>
                <a:cs typeface="Poppins"/>
                <a:sym typeface="Poppins"/>
              </a:rPr>
              <a:t>Beginner Tools</a:t>
            </a:r>
            <a:endParaRPr b="1">
              <a:solidFill>
                <a:schemeClr val="lt1"/>
              </a:solidFill>
              <a:latin typeface="Poppins"/>
              <a:ea typeface="Poppins"/>
              <a:cs typeface="Poppins"/>
              <a:sym typeface="Poppins"/>
            </a:endParaRPr>
          </a:p>
        </p:txBody>
      </p:sp>
      <p:sp>
        <p:nvSpPr>
          <p:cNvPr id="336" name="Google Shape;336;p45"/>
          <p:cNvSpPr txBox="1"/>
          <p:nvPr/>
        </p:nvSpPr>
        <p:spPr>
          <a:xfrm>
            <a:off x="6598505" y="4776455"/>
            <a:ext cx="2508600" cy="330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u="sng">
                <a:solidFill>
                  <a:schemeClr val="hlink"/>
                </a:solidFill>
                <a:latin typeface="Poppins"/>
                <a:ea typeface="Poppins"/>
                <a:cs typeface="Poppins"/>
                <a:sym typeface="Poppins"/>
                <a:hlinkClick/>
              </a:rPr>
              <a:t>Back to Beginner Tools</a:t>
            </a:r>
            <a:endParaRPr sz="1200">
              <a:latin typeface="Poppins"/>
              <a:ea typeface="Poppins"/>
              <a:cs typeface="Poppins"/>
              <a:sym typeface="Poppins"/>
            </a:endParaRPr>
          </a:p>
        </p:txBody>
      </p:sp>
      <p:pic>
        <p:nvPicPr>
          <p:cNvPr id="337" name="Google Shape;337;p45"/>
          <p:cNvPicPr preferRelativeResize="0"/>
          <p:nvPr/>
        </p:nvPicPr>
        <p:blipFill>
          <a:blip r:embed="rId6">
            <a:alphaModFix/>
          </a:blip>
          <a:stretch>
            <a:fillRect/>
          </a:stretch>
        </p:blipFill>
        <p:spPr>
          <a:xfrm>
            <a:off x="7016570" y="4844955"/>
            <a:ext cx="224425" cy="224425"/>
          </a:xfrm>
          <a:prstGeom prst="rect">
            <a:avLst/>
          </a:prstGeom>
          <a:noFill/>
          <a:ln>
            <a:noFill/>
          </a:ln>
        </p:spPr>
      </p:pic>
      <p:pic>
        <p:nvPicPr>
          <p:cNvPr id="338" name="Google Shape;338;p45"/>
          <p:cNvPicPr preferRelativeResize="0"/>
          <p:nvPr/>
        </p:nvPicPr>
        <p:blipFill>
          <a:blip r:embed="rId7">
            <a:alphaModFix/>
          </a:blip>
          <a:stretch>
            <a:fillRect/>
          </a:stretch>
        </p:blipFill>
        <p:spPr>
          <a:xfrm>
            <a:off x="489375" y="1783925"/>
            <a:ext cx="477900" cy="477900"/>
          </a:xfrm>
          <a:prstGeom prst="rect">
            <a:avLst/>
          </a:prstGeom>
          <a:noFill/>
          <a:ln>
            <a:noFill/>
          </a:ln>
        </p:spPr>
      </p:pic>
      <p:sp>
        <p:nvSpPr>
          <p:cNvPr id="339" name="Google Shape;339;p45"/>
          <p:cNvSpPr/>
          <p:nvPr/>
        </p:nvSpPr>
        <p:spPr>
          <a:xfrm>
            <a:off x="0" y="0"/>
            <a:ext cx="9144000" cy="477900"/>
          </a:xfrm>
          <a:prstGeom prst="rect">
            <a:avLst/>
          </a:prstGeom>
          <a:solidFill>
            <a:srgbClr val="360161"/>
          </a:solid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b="1" lang="en" sz="2500">
                <a:solidFill>
                  <a:schemeClr val="lt1"/>
                </a:solidFill>
                <a:latin typeface="Barlow Condensed"/>
                <a:ea typeface="Barlow Condensed"/>
                <a:cs typeface="Barlow Condensed"/>
                <a:sym typeface="Barlow Condensed"/>
              </a:rPr>
              <a:t>Beginner Tools</a:t>
            </a:r>
            <a:endParaRPr b="1" sz="2500">
              <a:solidFill>
                <a:schemeClr val="lt1"/>
              </a:solidFill>
              <a:latin typeface="Barlow Condensed"/>
              <a:ea typeface="Barlow Condensed"/>
              <a:cs typeface="Barlow Condensed"/>
              <a:sym typeface="Barlow Condense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3" name="Shape 343"/>
        <p:cNvGrpSpPr/>
        <p:nvPr/>
      </p:nvGrpSpPr>
      <p:grpSpPr>
        <a:xfrm>
          <a:off x="0" y="0"/>
          <a:ext cx="0" cy="0"/>
          <a:chOff x="0" y="0"/>
          <a:chExt cx="0" cy="0"/>
        </a:xfrm>
      </p:grpSpPr>
      <p:sp>
        <p:nvSpPr>
          <p:cNvPr id="344" name="Google Shape;344;p46"/>
          <p:cNvSpPr/>
          <p:nvPr/>
        </p:nvSpPr>
        <p:spPr>
          <a:xfrm>
            <a:off x="0" y="477900"/>
            <a:ext cx="9144000" cy="1012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		</a:t>
            </a:r>
            <a:r>
              <a:rPr b="1" lang="en" sz="1800">
                <a:latin typeface="Barlow"/>
                <a:ea typeface="Barlow"/>
                <a:cs typeface="Barlow"/>
                <a:sym typeface="Barlow"/>
              </a:rPr>
              <a:t>Tool 3</a:t>
            </a:r>
            <a:endParaRPr b="1" sz="1800">
              <a:latin typeface="Barlow"/>
              <a:ea typeface="Barlow"/>
              <a:cs typeface="Barlow"/>
              <a:sym typeface="Barlow"/>
            </a:endParaRPr>
          </a:p>
          <a:p>
            <a:pPr indent="457200" lvl="0" marL="457200" rtl="0" algn="l">
              <a:spcBef>
                <a:spcPts val="0"/>
              </a:spcBef>
              <a:spcAft>
                <a:spcPts val="0"/>
              </a:spcAft>
              <a:buNone/>
            </a:pPr>
            <a:r>
              <a:rPr lang="en" sz="1800">
                <a:latin typeface="Barlow"/>
                <a:ea typeface="Barlow"/>
                <a:cs typeface="Barlow"/>
                <a:sym typeface="Barlow"/>
              </a:rPr>
              <a:t>👉🏿</a:t>
            </a:r>
            <a:r>
              <a:rPr b="1" lang="en" sz="1800">
                <a:solidFill>
                  <a:schemeClr val="dk1"/>
                </a:solidFill>
                <a:latin typeface="Barlow"/>
                <a:ea typeface="Barlow"/>
                <a:cs typeface="Barlow"/>
                <a:sym typeface="Barlow"/>
              </a:rPr>
              <a:t>Iterate</a:t>
            </a:r>
            <a:r>
              <a:rPr lang="en" sz="1800">
                <a:solidFill>
                  <a:schemeClr val="dk1"/>
                </a:solidFill>
                <a:latin typeface="Barlow"/>
                <a:ea typeface="Barlow"/>
                <a:cs typeface="Barlow"/>
                <a:sym typeface="Barlow"/>
              </a:rPr>
              <a:t> on prompts until you find the one that </a:t>
            </a:r>
            <a:r>
              <a:rPr b="1" lang="en" sz="1800">
                <a:solidFill>
                  <a:schemeClr val="dk1"/>
                </a:solidFill>
                <a:latin typeface="Barlow"/>
                <a:ea typeface="Barlow"/>
                <a:cs typeface="Barlow"/>
                <a:sym typeface="Barlow"/>
              </a:rPr>
              <a:t>works best</a:t>
            </a:r>
            <a:r>
              <a:rPr lang="en" sz="1800">
                <a:solidFill>
                  <a:schemeClr val="dk1"/>
                </a:solidFill>
                <a:latin typeface="Barlow"/>
                <a:ea typeface="Barlow"/>
                <a:cs typeface="Barlow"/>
                <a:sym typeface="Barlow"/>
              </a:rPr>
              <a:t> for </a:t>
            </a:r>
            <a:r>
              <a:rPr b="1" lang="en" sz="1800">
                <a:solidFill>
                  <a:schemeClr val="dk1"/>
                </a:solidFill>
                <a:latin typeface="Barlow"/>
                <a:ea typeface="Barlow"/>
                <a:cs typeface="Barlow"/>
                <a:sym typeface="Barlow"/>
              </a:rPr>
              <a:t>your use case.</a:t>
            </a:r>
            <a:endParaRPr b="1" sz="1800">
              <a:latin typeface="Barlow"/>
              <a:ea typeface="Barlow"/>
              <a:cs typeface="Barlow"/>
              <a:sym typeface="Barlow"/>
            </a:endParaRPr>
          </a:p>
        </p:txBody>
      </p:sp>
      <p:pic>
        <p:nvPicPr>
          <p:cNvPr id="345" name="Google Shape;345;p46"/>
          <p:cNvPicPr preferRelativeResize="0"/>
          <p:nvPr/>
        </p:nvPicPr>
        <p:blipFill>
          <a:blip r:embed="rId4">
            <a:alphaModFix/>
          </a:blip>
          <a:stretch>
            <a:fillRect/>
          </a:stretch>
        </p:blipFill>
        <p:spPr>
          <a:xfrm>
            <a:off x="150426" y="678150"/>
            <a:ext cx="612000" cy="612000"/>
          </a:xfrm>
          <a:prstGeom prst="rect">
            <a:avLst/>
          </a:prstGeom>
          <a:noFill/>
          <a:ln>
            <a:noFill/>
          </a:ln>
        </p:spPr>
      </p:pic>
      <p:sp>
        <p:nvSpPr>
          <p:cNvPr id="346" name="Google Shape;346;p46"/>
          <p:cNvSpPr txBox="1"/>
          <p:nvPr/>
        </p:nvSpPr>
        <p:spPr>
          <a:xfrm>
            <a:off x="1337850" y="1678947"/>
            <a:ext cx="7339800" cy="8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latin typeface="Barlow"/>
                <a:ea typeface="Barlow"/>
                <a:cs typeface="Barlow"/>
                <a:sym typeface="Barlow"/>
              </a:rPr>
              <a:t>Opportunity</a:t>
            </a:r>
            <a:endParaRPr b="1" sz="1700">
              <a:latin typeface="Barlow"/>
              <a:ea typeface="Barlow"/>
              <a:cs typeface="Barlow"/>
              <a:sym typeface="Barlow"/>
            </a:endParaRPr>
          </a:p>
          <a:p>
            <a:pPr indent="0" lvl="0" marL="0" rtl="0" algn="l">
              <a:spcBef>
                <a:spcPts val="0"/>
              </a:spcBef>
              <a:spcAft>
                <a:spcPts val="0"/>
              </a:spcAft>
              <a:buNone/>
            </a:pPr>
            <a:r>
              <a:rPr lang="en" sz="1700">
                <a:latin typeface="Barlow"/>
                <a:ea typeface="Barlow"/>
                <a:cs typeface="Barlow"/>
                <a:sym typeface="Barlow"/>
              </a:rPr>
              <a:t>Creating seating charts</a:t>
            </a:r>
            <a:endParaRPr sz="1700">
              <a:latin typeface="Barlow"/>
              <a:ea typeface="Barlow"/>
              <a:cs typeface="Barlow"/>
              <a:sym typeface="Barlow"/>
            </a:endParaRPr>
          </a:p>
        </p:txBody>
      </p:sp>
      <p:pic>
        <p:nvPicPr>
          <p:cNvPr id="347" name="Google Shape;347;p46"/>
          <p:cNvPicPr preferRelativeResize="0"/>
          <p:nvPr/>
        </p:nvPicPr>
        <p:blipFill>
          <a:blip r:embed="rId5">
            <a:alphaModFix/>
          </a:blip>
          <a:stretch>
            <a:fillRect/>
          </a:stretch>
        </p:blipFill>
        <p:spPr>
          <a:xfrm>
            <a:off x="422328" y="2589438"/>
            <a:ext cx="612000" cy="611981"/>
          </a:xfrm>
          <a:prstGeom prst="rect">
            <a:avLst/>
          </a:prstGeom>
          <a:noFill/>
          <a:ln>
            <a:noFill/>
          </a:ln>
        </p:spPr>
      </p:pic>
      <p:sp>
        <p:nvSpPr>
          <p:cNvPr id="348" name="Google Shape;348;p46"/>
          <p:cNvSpPr txBox="1"/>
          <p:nvPr/>
        </p:nvSpPr>
        <p:spPr>
          <a:xfrm>
            <a:off x="1337850" y="2413350"/>
            <a:ext cx="7339800" cy="23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Barlow"/>
                <a:ea typeface="Barlow"/>
                <a:cs typeface="Barlow"/>
                <a:sym typeface="Barlow"/>
              </a:rPr>
              <a:t>Prompt (Attempt 3)</a:t>
            </a:r>
            <a:endParaRPr b="1" sz="1600">
              <a:latin typeface="Barlow"/>
              <a:ea typeface="Barlow"/>
              <a:cs typeface="Barlow"/>
              <a:sym typeface="Barlow"/>
            </a:endParaRPr>
          </a:p>
          <a:p>
            <a:pPr indent="0" lvl="0" marL="0" rtl="0" algn="l">
              <a:spcBef>
                <a:spcPts val="0"/>
              </a:spcBef>
              <a:spcAft>
                <a:spcPts val="0"/>
              </a:spcAft>
              <a:buNone/>
            </a:pPr>
            <a:r>
              <a:rPr lang="en" sz="1600">
                <a:solidFill>
                  <a:srgbClr val="050505"/>
                </a:solidFill>
                <a:latin typeface="Barlow"/>
                <a:ea typeface="Barlow"/>
                <a:cs typeface="Barlow"/>
                <a:sym typeface="Barlow"/>
              </a:rPr>
              <a:t>Create a seating chart for the students listed below. The students should be seated at tables of four. Don't seat Amani and Malcolm next to each other. Give each table a theme like trees or animals and name each seat after one of the items in that group, like oak or chinchilla.</a:t>
            </a:r>
            <a:endParaRPr sz="1600">
              <a:solidFill>
                <a:srgbClr val="050505"/>
              </a:solidFill>
              <a:latin typeface="Barlow"/>
              <a:ea typeface="Barlow"/>
              <a:cs typeface="Barlow"/>
              <a:sym typeface="Barlow"/>
            </a:endParaRPr>
          </a:p>
          <a:p>
            <a:pPr indent="0" lvl="0" marL="0" rtl="0" algn="l">
              <a:spcBef>
                <a:spcPts val="0"/>
              </a:spcBef>
              <a:spcAft>
                <a:spcPts val="0"/>
              </a:spcAft>
              <a:buNone/>
            </a:pPr>
            <a:r>
              <a:t/>
            </a:r>
            <a:endParaRPr sz="1600">
              <a:solidFill>
                <a:srgbClr val="050505"/>
              </a:solidFill>
              <a:latin typeface="Barlow"/>
              <a:ea typeface="Barlow"/>
              <a:cs typeface="Barlow"/>
              <a:sym typeface="Barlow"/>
            </a:endParaRPr>
          </a:p>
          <a:p>
            <a:pPr indent="0" lvl="0" marL="0" rtl="0" algn="l">
              <a:spcBef>
                <a:spcPts val="0"/>
              </a:spcBef>
              <a:spcAft>
                <a:spcPts val="0"/>
              </a:spcAft>
              <a:buNone/>
            </a:pPr>
            <a:r>
              <a:rPr lang="en" sz="1600">
                <a:solidFill>
                  <a:srgbClr val="050505"/>
                </a:solidFill>
                <a:latin typeface="Barlow"/>
                <a:ea typeface="Barlow"/>
                <a:cs typeface="Barlow"/>
                <a:sym typeface="Barlow"/>
              </a:rPr>
              <a:t>Zoe Gross, Quinn Miller, Isabella Browning, Rohan Joseph, Gracelynn Vega, Aidan Espinoza, Lucille Jacobs, Bryan Wiggins, Capri Nunez, Caden Gentry, Amelie Duffy, Kyng Meyer, Sara Yang, Malcolm Cantrell, Yamileth Cervantes, Kamari Stein, Leilany Luna, Erick Hughes, Samantha Monroe,  Eduardo McCall</a:t>
            </a:r>
            <a:endParaRPr sz="1600">
              <a:solidFill>
                <a:srgbClr val="050505"/>
              </a:solidFill>
              <a:latin typeface="Barlow"/>
              <a:ea typeface="Barlow"/>
              <a:cs typeface="Barlow"/>
              <a:sym typeface="Barlow"/>
            </a:endParaRPr>
          </a:p>
        </p:txBody>
      </p:sp>
      <p:sp>
        <p:nvSpPr>
          <p:cNvPr id="349" name="Google Shape;349;p46"/>
          <p:cNvSpPr/>
          <p:nvPr/>
        </p:nvSpPr>
        <p:spPr>
          <a:xfrm>
            <a:off x="0" y="0"/>
            <a:ext cx="9144000" cy="477900"/>
          </a:xfrm>
          <a:prstGeom prst="rect">
            <a:avLst/>
          </a:prstGeom>
          <a:solidFill>
            <a:srgbClr val="00AD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Poppins"/>
                <a:ea typeface="Poppins"/>
                <a:cs typeface="Poppins"/>
                <a:sym typeface="Poppins"/>
              </a:rPr>
              <a:t>Beginner Tools</a:t>
            </a:r>
            <a:endParaRPr b="1">
              <a:solidFill>
                <a:schemeClr val="lt1"/>
              </a:solidFill>
              <a:latin typeface="Poppins"/>
              <a:ea typeface="Poppins"/>
              <a:cs typeface="Poppins"/>
              <a:sym typeface="Poppins"/>
            </a:endParaRPr>
          </a:p>
        </p:txBody>
      </p:sp>
      <p:sp>
        <p:nvSpPr>
          <p:cNvPr id="350" name="Google Shape;350;p46"/>
          <p:cNvSpPr txBox="1"/>
          <p:nvPr/>
        </p:nvSpPr>
        <p:spPr>
          <a:xfrm>
            <a:off x="6598505" y="4776455"/>
            <a:ext cx="2508600" cy="330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u="sng">
                <a:solidFill>
                  <a:schemeClr val="hlink"/>
                </a:solidFill>
                <a:latin typeface="Poppins"/>
                <a:ea typeface="Poppins"/>
                <a:cs typeface="Poppins"/>
                <a:sym typeface="Poppins"/>
                <a:hlinkClick/>
              </a:rPr>
              <a:t>Back to Beginner Tools</a:t>
            </a:r>
            <a:endParaRPr sz="1200">
              <a:latin typeface="Poppins"/>
              <a:ea typeface="Poppins"/>
              <a:cs typeface="Poppins"/>
              <a:sym typeface="Poppins"/>
            </a:endParaRPr>
          </a:p>
        </p:txBody>
      </p:sp>
      <p:pic>
        <p:nvPicPr>
          <p:cNvPr id="351" name="Google Shape;351;p46"/>
          <p:cNvPicPr preferRelativeResize="0"/>
          <p:nvPr/>
        </p:nvPicPr>
        <p:blipFill>
          <a:blip r:embed="rId6">
            <a:alphaModFix/>
          </a:blip>
          <a:stretch>
            <a:fillRect/>
          </a:stretch>
        </p:blipFill>
        <p:spPr>
          <a:xfrm>
            <a:off x="7016570" y="4844955"/>
            <a:ext cx="224425" cy="224425"/>
          </a:xfrm>
          <a:prstGeom prst="rect">
            <a:avLst/>
          </a:prstGeom>
          <a:noFill/>
          <a:ln>
            <a:noFill/>
          </a:ln>
        </p:spPr>
      </p:pic>
      <p:pic>
        <p:nvPicPr>
          <p:cNvPr id="352" name="Google Shape;352;p46"/>
          <p:cNvPicPr preferRelativeResize="0"/>
          <p:nvPr/>
        </p:nvPicPr>
        <p:blipFill>
          <a:blip r:embed="rId7">
            <a:alphaModFix/>
          </a:blip>
          <a:stretch>
            <a:fillRect/>
          </a:stretch>
        </p:blipFill>
        <p:spPr>
          <a:xfrm>
            <a:off x="489375" y="1783925"/>
            <a:ext cx="477900" cy="477900"/>
          </a:xfrm>
          <a:prstGeom prst="rect">
            <a:avLst/>
          </a:prstGeom>
          <a:noFill/>
          <a:ln>
            <a:noFill/>
          </a:ln>
        </p:spPr>
      </p:pic>
      <p:sp>
        <p:nvSpPr>
          <p:cNvPr id="353" name="Google Shape;353;p46"/>
          <p:cNvSpPr/>
          <p:nvPr/>
        </p:nvSpPr>
        <p:spPr>
          <a:xfrm>
            <a:off x="0" y="0"/>
            <a:ext cx="9144000" cy="477900"/>
          </a:xfrm>
          <a:prstGeom prst="rect">
            <a:avLst/>
          </a:prstGeom>
          <a:solidFill>
            <a:srgbClr val="360161"/>
          </a:solid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b="1" lang="en" sz="2500">
                <a:solidFill>
                  <a:schemeClr val="lt1"/>
                </a:solidFill>
                <a:latin typeface="Barlow Condensed"/>
                <a:ea typeface="Barlow Condensed"/>
                <a:cs typeface="Barlow Condensed"/>
                <a:sym typeface="Barlow Condensed"/>
              </a:rPr>
              <a:t>Beginner Tools</a:t>
            </a:r>
            <a:endParaRPr b="1" sz="2500">
              <a:solidFill>
                <a:schemeClr val="lt1"/>
              </a:solidFill>
              <a:latin typeface="Barlow Condensed"/>
              <a:ea typeface="Barlow Condensed"/>
              <a:cs typeface="Barlow Condensed"/>
              <a:sym typeface="Barlow Condense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C5A98"/>
        </a:solidFill>
      </p:bgPr>
    </p:bg>
    <p:spTree>
      <p:nvGrpSpPr>
        <p:cNvPr id="357" name="Shape 357"/>
        <p:cNvGrpSpPr/>
        <p:nvPr/>
      </p:nvGrpSpPr>
      <p:grpSpPr>
        <a:xfrm>
          <a:off x="0" y="0"/>
          <a:ext cx="0" cy="0"/>
          <a:chOff x="0" y="0"/>
          <a:chExt cx="0" cy="0"/>
        </a:xfrm>
      </p:grpSpPr>
      <p:pic>
        <p:nvPicPr>
          <p:cNvPr id="358" name="Google Shape;358;p47"/>
          <p:cNvPicPr preferRelativeResize="0"/>
          <p:nvPr/>
        </p:nvPicPr>
        <p:blipFill rotWithShape="1">
          <a:blip r:embed="rId3">
            <a:alphaModFix/>
          </a:blip>
          <a:srcRect b="24908" l="0" r="11613" t="0"/>
          <a:stretch/>
        </p:blipFill>
        <p:spPr>
          <a:xfrm>
            <a:off x="10" y="-11415"/>
            <a:ext cx="2820776" cy="3058200"/>
          </a:xfrm>
          <a:prstGeom prst="rect">
            <a:avLst/>
          </a:prstGeom>
          <a:noFill/>
          <a:ln>
            <a:noFill/>
          </a:ln>
        </p:spPr>
      </p:pic>
      <p:sp>
        <p:nvSpPr>
          <p:cNvPr id="359" name="Google Shape;359;p47"/>
          <p:cNvSpPr txBox="1"/>
          <p:nvPr/>
        </p:nvSpPr>
        <p:spPr>
          <a:xfrm>
            <a:off x="1049650" y="2034750"/>
            <a:ext cx="7635600" cy="84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200">
                <a:solidFill>
                  <a:srgbClr val="FFFFFF"/>
                </a:solidFill>
                <a:latin typeface="Barlow Condensed"/>
                <a:ea typeface="Barlow Condensed"/>
                <a:cs typeface="Barlow Condensed"/>
                <a:sym typeface="Barlow Condensed"/>
              </a:rPr>
              <a:t>Intermediate</a:t>
            </a:r>
            <a:r>
              <a:rPr b="1" lang="en" sz="4200">
                <a:solidFill>
                  <a:srgbClr val="FFFFFF"/>
                </a:solidFill>
                <a:latin typeface="Barlow Condensed"/>
                <a:ea typeface="Barlow Condensed"/>
                <a:cs typeface="Barlow Condensed"/>
                <a:sym typeface="Barlow Condensed"/>
              </a:rPr>
              <a:t> Tools </a:t>
            </a:r>
            <a:endParaRPr b="1" sz="4200">
              <a:solidFill>
                <a:srgbClr val="FFFFFF"/>
              </a:solidFill>
              <a:latin typeface="Barlow Condensed"/>
              <a:ea typeface="Barlow Condensed"/>
              <a:cs typeface="Barlow Condensed"/>
              <a:sym typeface="Barlow Condensed"/>
            </a:endParaRPr>
          </a:p>
        </p:txBody>
      </p:sp>
      <p:pic>
        <p:nvPicPr>
          <p:cNvPr id="360" name="Google Shape;360;p47"/>
          <p:cNvPicPr preferRelativeResize="0"/>
          <p:nvPr/>
        </p:nvPicPr>
        <p:blipFill>
          <a:blip r:embed="rId4">
            <a:alphaModFix/>
          </a:blip>
          <a:stretch>
            <a:fillRect/>
          </a:stretch>
        </p:blipFill>
        <p:spPr>
          <a:xfrm rot="-5400000">
            <a:off x="5717795" y="1717279"/>
            <a:ext cx="3989787" cy="286264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8"/>
          <p:cNvSpPr/>
          <p:nvPr/>
        </p:nvSpPr>
        <p:spPr>
          <a:xfrm>
            <a:off x="328950" y="635050"/>
            <a:ext cx="8486100" cy="977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Barlow"/>
                <a:ea typeface="Barlow"/>
                <a:cs typeface="Barlow"/>
                <a:sym typeface="Barlow"/>
              </a:rPr>
              <a:t>		🔗</a:t>
            </a:r>
            <a:r>
              <a:rPr b="1" lang="en" sz="1800" u="sng">
                <a:solidFill>
                  <a:schemeClr val="hlink"/>
                </a:solidFill>
                <a:latin typeface="Barlow"/>
                <a:ea typeface="Barlow"/>
                <a:cs typeface="Barlow"/>
                <a:sym typeface="Barlow"/>
                <a:hlinkClick action="ppaction://hlinkshowjump?jump=nextslide"/>
              </a:rPr>
              <a:t>Tool 4</a:t>
            </a:r>
            <a:endParaRPr b="1" sz="1800">
              <a:latin typeface="Barlow"/>
              <a:ea typeface="Barlow"/>
              <a:cs typeface="Barlow"/>
              <a:sym typeface="Barlow"/>
            </a:endParaRPr>
          </a:p>
          <a:p>
            <a:pPr indent="457200" lvl="0" marL="457200" rtl="0" algn="l">
              <a:spcBef>
                <a:spcPts val="0"/>
              </a:spcBef>
              <a:spcAft>
                <a:spcPts val="0"/>
              </a:spcAft>
              <a:buNone/>
            </a:pPr>
            <a:r>
              <a:rPr lang="en" sz="1800">
                <a:latin typeface="Barlow"/>
                <a:ea typeface="Barlow"/>
                <a:cs typeface="Barlow"/>
                <a:sym typeface="Barlow"/>
              </a:rPr>
              <a:t>👉🏿</a:t>
            </a:r>
            <a:r>
              <a:rPr b="1" lang="en" sz="1800">
                <a:latin typeface="Barlow"/>
                <a:ea typeface="Barlow"/>
                <a:cs typeface="Barlow"/>
                <a:sym typeface="Barlow"/>
              </a:rPr>
              <a:t> Provide </a:t>
            </a:r>
            <a:r>
              <a:rPr lang="en" sz="1800">
                <a:latin typeface="Barlow"/>
                <a:ea typeface="Barlow"/>
                <a:cs typeface="Barlow"/>
                <a:sym typeface="Barlow"/>
              </a:rPr>
              <a:t>more </a:t>
            </a:r>
            <a:r>
              <a:rPr b="1" lang="en" sz="1800">
                <a:latin typeface="Barlow"/>
                <a:ea typeface="Barlow"/>
                <a:cs typeface="Barlow"/>
                <a:sym typeface="Barlow"/>
              </a:rPr>
              <a:t>clarity </a:t>
            </a:r>
            <a:r>
              <a:rPr lang="en" sz="1800">
                <a:latin typeface="Barlow"/>
                <a:ea typeface="Barlow"/>
                <a:cs typeface="Barlow"/>
                <a:sym typeface="Barlow"/>
              </a:rPr>
              <a:t>and </a:t>
            </a:r>
            <a:r>
              <a:rPr b="1" lang="en" sz="1800">
                <a:latin typeface="Barlow"/>
                <a:ea typeface="Barlow"/>
                <a:cs typeface="Barlow"/>
                <a:sym typeface="Barlow"/>
              </a:rPr>
              <a:t>context </a:t>
            </a:r>
            <a:r>
              <a:rPr lang="en" sz="1800">
                <a:latin typeface="Barlow"/>
                <a:ea typeface="Barlow"/>
                <a:cs typeface="Barlow"/>
                <a:sym typeface="Barlow"/>
              </a:rPr>
              <a:t>for the model using a </a:t>
            </a:r>
            <a:r>
              <a:rPr b="1" lang="en" sz="1800">
                <a:latin typeface="Barlow"/>
                <a:ea typeface="Barlow"/>
                <a:cs typeface="Barlow"/>
                <a:sym typeface="Barlow"/>
              </a:rPr>
              <a:t>longer prompt. </a:t>
            </a:r>
            <a:endParaRPr b="1" sz="1800">
              <a:latin typeface="Barlow"/>
              <a:ea typeface="Barlow"/>
              <a:cs typeface="Barlow"/>
              <a:sym typeface="Barlow"/>
            </a:endParaRPr>
          </a:p>
          <a:p>
            <a:pPr indent="457200" lvl="0" marL="457200" rtl="0" algn="l">
              <a:spcBef>
                <a:spcPts val="0"/>
              </a:spcBef>
              <a:spcAft>
                <a:spcPts val="0"/>
              </a:spcAft>
              <a:buNone/>
            </a:pPr>
            <a:r>
              <a:rPr lang="en" sz="1800">
                <a:latin typeface="Barlow"/>
                <a:ea typeface="Barlow"/>
                <a:cs typeface="Barlow"/>
                <a:sym typeface="Barlow"/>
              </a:rPr>
              <a:t>For example, you might </a:t>
            </a:r>
            <a:r>
              <a:rPr b="1" lang="en" sz="1800">
                <a:latin typeface="Barlow"/>
                <a:ea typeface="Barlow"/>
                <a:cs typeface="Barlow"/>
                <a:sym typeface="Barlow"/>
              </a:rPr>
              <a:t>specify </a:t>
            </a:r>
            <a:r>
              <a:rPr lang="en" sz="1800">
                <a:latin typeface="Barlow"/>
                <a:ea typeface="Barlow"/>
                <a:cs typeface="Barlow"/>
                <a:sym typeface="Barlow"/>
              </a:rPr>
              <a:t>the </a:t>
            </a:r>
            <a:r>
              <a:rPr b="1" lang="en" sz="1800">
                <a:latin typeface="Barlow"/>
                <a:ea typeface="Barlow"/>
                <a:cs typeface="Barlow"/>
                <a:sym typeface="Barlow"/>
              </a:rPr>
              <a:t>tone, length, </a:t>
            </a:r>
            <a:r>
              <a:rPr lang="en" sz="1800">
                <a:latin typeface="Barlow"/>
                <a:ea typeface="Barlow"/>
                <a:cs typeface="Barlow"/>
                <a:sym typeface="Barlow"/>
              </a:rPr>
              <a:t>or </a:t>
            </a:r>
            <a:r>
              <a:rPr b="1" lang="en" sz="1800">
                <a:latin typeface="Barlow"/>
                <a:ea typeface="Barlow"/>
                <a:cs typeface="Barlow"/>
                <a:sym typeface="Barlow"/>
              </a:rPr>
              <a:t>audience.</a:t>
            </a:r>
            <a:endParaRPr sz="1800">
              <a:latin typeface="Barlow"/>
              <a:ea typeface="Barlow"/>
              <a:cs typeface="Barlow"/>
              <a:sym typeface="Barlow"/>
            </a:endParaRPr>
          </a:p>
        </p:txBody>
      </p:sp>
      <p:sp>
        <p:nvSpPr>
          <p:cNvPr id="366" name="Google Shape;366;p48"/>
          <p:cNvSpPr/>
          <p:nvPr/>
        </p:nvSpPr>
        <p:spPr>
          <a:xfrm>
            <a:off x="0" y="0"/>
            <a:ext cx="9144000" cy="477900"/>
          </a:xfrm>
          <a:prstGeom prst="rect">
            <a:avLst/>
          </a:prstGeom>
          <a:solidFill>
            <a:srgbClr val="7C5A98"/>
          </a:solid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b="1" lang="en" sz="2500">
                <a:solidFill>
                  <a:schemeClr val="lt1"/>
                </a:solidFill>
                <a:latin typeface="Barlow Condensed"/>
                <a:ea typeface="Barlow Condensed"/>
                <a:cs typeface="Barlow Condensed"/>
                <a:sym typeface="Barlow Condensed"/>
              </a:rPr>
              <a:t>Intermediate </a:t>
            </a:r>
            <a:r>
              <a:rPr b="1" lang="en" sz="2500">
                <a:solidFill>
                  <a:schemeClr val="lt1"/>
                </a:solidFill>
                <a:latin typeface="Barlow Condensed"/>
                <a:ea typeface="Barlow Condensed"/>
                <a:cs typeface="Barlow Condensed"/>
                <a:sym typeface="Barlow Condensed"/>
              </a:rPr>
              <a:t>Tools</a:t>
            </a:r>
            <a:endParaRPr b="1" sz="2500">
              <a:solidFill>
                <a:schemeClr val="lt1"/>
              </a:solidFill>
              <a:latin typeface="Barlow Condensed"/>
              <a:ea typeface="Barlow Condensed"/>
              <a:cs typeface="Barlow Condensed"/>
              <a:sym typeface="Barlow Condensed"/>
            </a:endParaRPr>
          </a:p>
        </p:txBody>
      </p:sp>
      <p:pic>
        <p:nvPicPr>
          <p:cNvPr id="367" name="Google Shape;367;p48"/>
          <p:cNvPicPr preferRelativeResize="0"/>
          <p:nvPr/>
        </p:nvPicPr>
        <p:blipFill>
          <a:blip r:embed="rId3">
            <a:alphaModFix/>
          </a:blip>
          <a:stretch>
            <a:fillRect/>
          </a:stretch>
        </p:blipFill>
        <p:spPr>
          <a:xfrm>
            <a:off x="511851" y="817900"/>
            <a:ext cx="612000" cy="612000"/>
          </a:xfrm>
          <a:prstGeom prst="rect">
            <a:avLst/>
          </a:prstGeom>
          <a:noFill/>
          <a:ln>
            <a:noFill/>
          </a:ln>
        </p:spPr>
      </p:pic>
      <p:sp>
        <p:nvSpPr>
          <p:cNvPr id="368" name="Google Shape;368;p48"/>
          <p:cNvSpPr/>
          <p:nvPr/>
        </p:nvSpPr>
        <p:spPr>
          <a:xfrm>
            <a:off x="328950" y="1730925"/>
            <a:ext cx="8486100" cy="977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Barlow"/>
                <a:ea typeface="Barlow"/>
                <a:cs typeface="Barlow"/>
                <a:sym typeface="Barlow"/>
              </a:rPr>
              <a:t>		🔗</a:t>
            </a:r>
            <a:r>
              <a:rPr b="1" lang="en" sz="1800" u="sng">
                <a:solidFill>
                  <a:schemeClr val="hlink"/>
                </a:solidFill>
                <a:latin typeface="Barlow"/>
                <a:ea typeface="Barlow"/>
                <a:cs typeface="Barlow"/>
                <a:sym typeface="Barlow"/>
                <a:hlinkClick action="ppaction://hlinksldjump" r:id="rId4"/>
              </a:rPr>
              <a:t>Tool 5</a:t>
            </a:r>
            <a:endParaRPr b="1" sz="1800">
              <a:latin typeface="Barlow"/>
              <a:ea typeface="Barlow"/>
              <a:cs typeface="Barlow"/>
              <a:sym typeface="Barlow"/>
            </a:endParaRPr>
          </a:p>
          <a:p>
            <a:pPr indent="457200" lvl="0" marL="457200" rtl="0" algn="l">
              <a:spcBef>
                <a:spcPts val="0"/>
              </a:spcBef>
              <a:spcAft>
                <a:spcPts val="0"/>
              </a:spcAft>
              <a:buNone/>
            </a:pPr>
            <a:r>
              <a:rPr b="1" lang="en" sz="1800">
                <a:latin typeface="Barlow"/>
                <a:ea typeface="Barlow"/>
                <a:cs typeface="Barlow"/>
                <a:sym typeface="Barlow"/>
              </a:rPr>
              <a:t>👉🏿</a:t>
            </a:r>
            <a:r>
              <a:rPr b="1" lang="en" sz="1800">
                <a:latin typeface="Barlow"/>
                <a:ea typeface="Barlow"/>
                <a:cs typeface="Barlow"/>
                <a:sym typeface="Barlow"/>
              </a:rPr>
              <a:t>Use delimiters</a:t>
            </a:r>
            <a:r>
              <a:rPr lang="en" sz="1800">
                <a:latin typeface="Barlow"/>
                <a:ea typeface="Barlow"/>
                <a:cs typeface="Barlow"/>
                <a:sym typeface="Barlow"/>
              </a:rPr>
              <a:t> like quotes (“ “) or angle brackets (&lt; &gt;) to </a:t>
            </a:r>
            <a:r>
              <a:rPr b="1" lang="en" sz="1800">
                <a:latin typeface="Barlow"/>
                <a:ea typeface="Barlow"/>
                <a:cs typeface="Barlow"/>
                <a:sym typeface="Barlow"/>
              </a:rPr>
              <a:t>refer to</a:t>
            </a:r>
            <a:endParaRPr b="1" sz="1800">
              <a:latin typeface="Barlow"/>
              <a:ea typeface="Barlow"/>
              <a:cs typeface="Barlow"/>
              <a:sym typeface="Barlow"/>
            </a:endParaRPr>
          </a:p>
          <a:p>
            <a:pPr indent="457200" lvl="0" marL="457200" rtl="0" algn="l">
              <a:spcBef>
                <a:spcPts val="0"/>
              </a:spcBef>
              <a:spcAft>
                <a:spcPts val="0"/>
              </a:spcAft>
              <a:buNone/>
            </a:pPr>
            <a:r>
              <a:rPr b="1" lang="en" sz="1800">
                <a:latin typeface="Barlow"/>
                <a:ea typeface="Barlow"/>
                <a:cs typeface="Barlow"/>
                <a:sym typeface="Barlow"/>
              </a:rPr>
              <a:t> different parts </a:t>
            </a:r>
            <a:r>
              <a:rPr lang="en" sz="1800">
                <a:latin typeface="Barlow"/>
                <a:ea typeface="Barlow"/>
                <a:cs typeface="Barlow"/>
                <a:sym typeface="Barlow"/>
              </a:rPr>
              <a:t>of your prompt and </a:t>
            </a:r>
            <a:r>
              <a:rPr b="1" lang="en" sz="1800">
                <a:latin typeface="Barlow"/>
                <a:ea typeface="Barlow"/>
                <a:cs typeface="Barlow"/>
                <a:sym typeface="Barlow"/>
              </a:rPr>
              <a:t>avoid confusion.</a:t>
            </a:r>
            <a:endParaRPr sz="1800">
              <a:latin typeface="Barlow"/>
              <a:ea typeface="Barlow"/>
              <a:cs typeface="Barlow"/>
              <a:sym typeface="Barlow"/>
            </a:endParaRPr>
          </a:p>
        </p:txBody>
      </p:sp>
      <p:pic>
        <p:nvPicPr>
          <p:cNvPr id="369" name="Google Shape;369;p48"/>
          <p:cNvPicPr preferRelativeResize="0"/>
          <p:nvPr/>
        </p:nvPicPr>
        <p:blipFill>
          <a:blip r:embed="rId3">
            <a:alphaModFix/>
          </a:blip>
          <a:stretch>
            <a:fillRect/>
          </a:stretch>
        </p:blipFill>
        <p:spPr>
          <a:xfrm>
            <a:off x="511851" y="1972838"/>
            <a:ext cx="612000" cy="612000"/>
          </a:xfrm>
          <a:prstGeom prst="rect">
            <a:avLst/>
          </a:prstGeom>
          <a:noFill/>
          <a:ln>
            <a:noFill/>
          </a:ln>
        </p:spPr>
      </p:pic>
      <p:sp>
        <p:nvSpPr>
          <p:cNvPr id="370" name="Google Shape;370;p48"/>
          <p:cNvSpPr/>
          <p:nvPr/>
        </p:nvSpPr>
        <p:spPr>
          <a:xfrm>
            <a:off x="328950" y="2826800"/>
            <a:ext cx="8486100" cy="977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Barlow"/>
                <a:ea typeface="Barlow"/>
                <a:cs typeface="Barlow"/>
                <a:sym typeface="Barlow"/>
              </a:rPr>
              <a:t>		🔗</a:t>
            </a:r>
            <a:r>
              <a:rPr b="1" lang="en" sz="1800" u="sng">
                <a:solidFill>
                  <a:schemeClr val="hlink"/>
                </a:solidFill>
                <a:latin typeface="Barlow"/>
                <a:ea typeface="Barlow"/>
                <a:cs typeface="Barlow"/>
                <a:sym typeface="Barlow"/>
                <a:hlinkClick action="ppaction://hlinksldjump" r:id="rId5"/>
              </a:rPr>
              <a:t>Tool 6</a:t>
            </a:r>
            <a:endParaRPr b="1" sz="1800">
              <a:latin typeface="Barlow"/>
              <a:ea typeface="Barlow"/>
              <a:cs typeface="Barlow"/>
              <a:sym typeface="Barlow"/>
            </a:endParaRPr>
          </a:p>
          <a:p>
            <a:pPr indent="457200" lvl="0" marL="457200" rtl="0" algn="l">
              <a:spcBef>
                <a:spcPts val="0"/>
              </a:spcBef>
              <a:spcAft>
                <a:spcPts val="0"/>
              </a:spcAft>
              <a:buNone/>
            </a:pPr>
            <a:r>
              <a:rPr lang="en" sz="1800">
                <a:solidFill>
                  <a:schemeClr val="dk1"/>
                </a:solidFill>
                <a:latin typeface="Barlow"/>
                <a:ea typeface="Barlow"/>
                <a:cs typeface="Barlow"/>
                <a:sym typeface="Barlow"/>
              </a:rPr>
              <a:t>👉🏿</a:t>
            </a:r>
            <a:r>
              <a:rPr b="1" lang="en" sz="1800">
                <a:solidFill>
                  <a:schemeClr val="dk1"/>
                </a:solidFill>
                <a:latin typeface="Barlow"/>
                <a:ea typeface="Barlow"/>
                <a:cs typeface="Barlow"/>
                <a:sym typeface="Barlow"/>
              </a:rPr>
              <a:t>Provide</a:t>
            </a:r>
            <a:r>
              <a:rPr lang="en" sz="1800">
                <a:solidFill>
                  <a:schemeClr val="dk1"/>
                </a:solidFill>
                <a:latin typeface="Barlow"/>
                <a:ea typeface="Barlow"/>
                <a:cs typeface="Barlow"/>
                <a:sym typeface="Barlow"/>
              </a:rPr>
              <a:t> the model with </a:t>
            </a:r>
            <a:r>
              <a:rPr b="1" lang="en" sz="1800">
                <a:solidFill>
                  <a:schemeClr val="dk1"/>
                </a:solidFill>
                <a:latin typeface="Barlow"/>
                <a:ea typeface="Barlow"/>
                <a:cs typeface="Barlow"/>
                <a:sym typeface="Barlow"/>
              </a:rPr>
              <a:t>one or more successful completions </a:t>
            </a:r>
            <a:r>
              <a:rPr lang="en" sz="1800">
                <a:solidFill>
                  <a:schemeClr val="dk1"/>
                </a:solidFill>
                <a:latin typeface="Barlow"/>
                <a:ea typeface="Barlow"/>
                <a:cs typeface="Barlow"/>
                <a:sym typeface="Barlow"/>
              </a:rPr>
              <a:t>of the</a:t>
            </a:r>
            <a:endParaRPr sz="1800">
              <a:solidFill>
                <a:schemeClr val="dk1"/>
              </a:solidFill>
              <a:latin typeface="Barlow"/>
              <a:ea typeface="Barlow"/>
              <a:cs typeface="Barlow"/>
              <a:sym typeface="Barlow"/>
            </a:endParaRPr>
          </a:p>
          <a:p>
            <a:pPr indent="457200" lvl="0" marL="457200" rtl="0" algn="l">
              <a:spcBef>
                <a:spcPts val="0"/>
              </a:spcBef>
              <a:spcAft>
                <a:spcPts val="0"/>
              </a:spcAft>
              <a:buNone/>
            </a:pPr>
            <a:r>
              <a:rPr lang="en" sz="1800">
                <a:solidFill>
                  <a:schemeClr val="dk1"/>
                </a:solidFill>
                <a:latin typeface="Barlow"/>
                <a:ea typeface="Barlow"/>
                <a:cs typeface="Barlow"/>
                <a:sym typeface="Barlow"/>
              </a:rPr>
              <a:t> task </a:t>
            </a:r>
            <a:r>
              <a:rPr b="1" lang="en" sz="1800">
                <a:solidFill>
                  <a:schemeClr val="dk1"/>
                </a:solidFill>
                <a:latin typeface="Barlow"/>
                <a:ea typeface="Barlow"/>
                <a:cs typeface="Barlow"/>
                <a:sym typeface="Barlow"/>
              </a:rPr>
              <a:t>before </a:t>
            </a:r>
            <a:r>
              <a:rPr lang="en" sz="1800">
                <a:solidFill>
                  <a:schemeClr val="dk1"/>
                </a:solidFill>
                <a:latin typeface="Barlow"/>
                <a:ea typeface="Barlow"/>
                <a:cs typeface="Barlow"/>
                <a:sym typeface="Barlow"/>
              </a:rPr>
              <a:t>telling it what to do.</a:t>
            </a:r>
            <a:endParaRPr sz="1800">
              <a:latin typeface="Barlow"/>
              <a:ea typeface="Barlow"/>
              <a:cs typeface="Barlow"/>
              <a:sym typeface="Barlow"/>
            </a:endParaRPr>
          </a:p>
        </p:txBody>
      </p:sp>
      <p:pic>
        <p:nvPicPr>
          <p:cNvPr id="371" name="Google Shape;371;p48"/>
          <p:cNvPicPr preferRelativeResize="0"/>
          <p:nvPr/>
        </p:nvPicPr>
        <p:blipFill>
          <a:blip r:embed="rId3">
            <a:alphaModFix/>
          </a:blip>
          <a:stretch>
            <a:fillRect/>
          </a:stretch>
        </p:blipFill>
        <p:spPr>
          <a:xfrm>
            <a:off x="511851" y="3009650"/>
            <a:ext cx="612000" cy="612000"/>
          </a:xfrm>
          <a:prstGeom prst="rect">
            <a:avLst/>
          </a:prstGeom>
          <a:noFill/>
          <a:ln>
            <a:noFill/>
          </a:ln>
        </p:spPr>
      </p:pic>
      <p:sp>
        <p:nvSpPr>
          <p:cNvPr id="372" name="Google Shape;372;p48"/>
          <p:cNvSpPr/>
          <p:nvPr/>
        </p:nvSpPr>
        <p:spPr>
          <a:xfrm>
            <a:off x="328950" y="3922675"/>
            <a:ext cx="8486100" cy="977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Barlow"/>
                <a:ea typeface="Barlow"/>
                <a:cs typeface="Barlow"/>
                <a:sym typeface="Barlow"/>
              </a:rPr>
              <a:t>		🔗</a:t>
            </a:r>
            <a:r>
              <a:rPr b="1" lang="en" sz="1800" u="sng">
                <a:solidFill>
                  <a:schemeClr val="hlink"/>
                </a:solidFill>
                <a:latin typeface="Barlow"/>
                <a:ea typeface="Barlow"/>
                <a:cs typeface="Barlow"/>
                <a:sym typeface="Barlow"/>
                <a:hlinkClick action="ppaction://hlinksldjump" r:id="rId6"/>
              </a:rPr>
              <a:t>Tool 7</a:t>
            </a:r>
            <a:endParaRPr b="1" sz="1800">
              <a:latin typeface="Barlow"/>
              <a:ea typeface="Barlow"/>
              <a:cs typeface="Barlow"/>
              <a:sym typeface="Barlow"/>
            </a:endParaRPr>
          </a:p>
          <a:p>
            <a:pPr indent="457200" lvl="0" marL="457200" rtl="0" algn="l">
              <a:spcBef>
                <a:spcPts val="0"/>
              </a:spcBef>
              <a:spcAft>
                <a:spcPts val="0"/>
              </a:spcAft>
              <a:buNone/>
            </a:pPr>
            <a:r>
              <a:rPr lang="en" sz="1800">
                <a:solidFill>
                  <a:schemeClr val="dk1"/>
                </a:solidFill>
                <a:latin typeface="Barlow"/>
                <a:ea typeface="Barlow"/>
                <a:cs typeface="Barlow"/>
                <a:sym typeface="Barlow"/>
              </a:rPr>
              <a:t>👉🏿</a:t>
            </a:r>
            <a:r>
              <a:rPr b="1" lang="en" sz="1800">
                <a:solidFill>
                  <a:schemeClr val="dk1"/>
                </a:solidFill>
                <a:latin typeface="Barlow"/>
                <a:ea typeface="Barlow"/>
                <a:cs typeface="Barlow"/>
                <a:sym typeface="Barlow"/>
              </a:rPr>
              <a:t>Tell </a:t>
            </a:r>
            <a:r>
              <a:rPr lang="en" sz="1800">
                <a:solidFill>
                  <a:schemeClr val="dk1"/>
                </a:solidFill>
                <a:latin typeface="Barlow"/>
                <a:ea typeface="Barlow"/>
                <a:cs typeface="Barlow"/>
                <a:sym typeface="Barlow"/>
              </a:rPr>
              <a:t>the model your desired </a:t>
            </a:r>
            <a:r>
              <a:rPr b="1" lang="en" sz="1800">
                <a:solidFill>
                  <a:schemeClr val="dk1"/>
                </a:solidFill>
                <a:latin typeface="Barlow"/>
                <a:ea typeface="Barlow"/>
                <a:cs typeface="Barlow"/>
                <a:sym typeface="Barlow"/>
              </a:rPr>
              <a:t>format,</a:t>
            </a:r>
            <a:r>
              <a:rPr lang="en" sz="1800">
                <a:solidFill>
                  <a:schemeClr val="dk1"/>
                </a:solidFill>
                <a:latin typeface="Barlow"/>
                <a:ea typeface="Barlow"/>
                <a:cs typeface="Barlow"/>
                <a:sym typeface="Barlow"/>
              </a:rPr>
              <a:t> including options</a:t>
            </a:r>
            <a:r>
              <a:rPr b="1" lang="en" sz="1800">
                <a:solidFill>
                  <a:schemeClr val="dk1"/>
                </a:solidFill>
                <a:latin typeface="Barlow"/>
                <a:ea typeface="Barlow"/>
                <a:cs typeface="Barlow"/>
                <a:sym typeface="Barlow"/>
              </a:rPr>
              <a:t> like markdown,</a:t>
            </a:r>
            <a:endParaRPr b="1" sz="1800">
              <a:solidFill>
                <a:schemeClr val="dk1"/>
              </a:solidFill>
              <a:latin typeface="Barlow"/>
              <a:ea typeface="Barlow"/>
              <a:cs typeface="Barlow"/>
              <a:sym typeface="Barlow"/>
            </a:endParaRPr>
          </a:p>
          <a:p>
            <a:pPr indent="457200" lvl="0" marL="457200" rtl="0" algn="l">
              <a:spcBef>
                <a:spcPts val="0"/>
              </a:spcBef>
              <a:spcAft>
                <a:spcPts val="0"/>
              </a:spcAft>
              <a:buNone/>
            </a:pPr>
            <a:r>
              <a:rPr b="1" lang="en" sz="1800">
                <a:solidFill>
                  <a:schemeClr val="dk1"/>
                </a:solidFill>
                <a:latin typeface="Barlow"/>
                <a:ea typeface="Barlow"/>
                <a:cs typeface="Barlow"/>
                <a:sym typeface="Barlow"/>
              </a:rPr>
              <a:t> HTML, JSON, </a:t>
            </a:r>
            <a:r>
              <a:rPr lang="en" sz="1800">
                <a:solidFill>
                  <a:schemeClr val="dk1"/>
                </a:solidFill>
                <a:latin typeface="Barlow"/>
                <a:ea typeface="Barlow"/>
                <a:cs typeface="Barlow"/>
                <a:sym typeface="Barlow"/>
              </a:rPr>
              <a:t>and </a:t>
            </a:r>
            <a:r>
              <a:rPr b="1" lang="en" sz="1800">
                <a:solidFill>
                  <a:schemeClr val="dk1"/>
                </a:solidFill>
                <a:latin typeface="Barlow"/>
                <a:ea typeface="Barlow"/>
                <a:cs typeface="Barlow"/>
                <a:sym typeface="Barlow"/>
              </a:rPr>
              <a:t>more.</a:t>
            </a:r>
            <a:endParaRPr sz="1800">
              <a:latin typeface="Barlow"/>
              <a:ea typeface="Barlow"/>
              <a:cs typeface="Barlow"/>
              <a:sym typeface="Barlow"/>
            </a:endParaRPr>
          </a:p>
        </p:txBody>
      </p:sp>
      <p:pic>
        <p:nvPicPr>
          <p:cNvPr id="373" name="Google Shape;373;p48"/>
          <p:cNvPicPr preferRelativeResize="0"/>
          <p:nvPr/>
        </p:nvPicPr>
        <p:blipFill>
          <a:blip r:embed="rId3">
            <a:alphaModFix/>
          </a:blip>
          <a:stretch>
            <a:fillRect/>
          </a:stretch>
        </p:blipFill>
        <p:spPr>
          <a:xfrm>
            <a:off x="511851" y="4105525"/>
            <a:ext cx="612000" cy="612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7" name="Shape 377"/>
        <p:cNvGrpSpPr/>
        <p:nvPr/>
      </p:nvGrpSpPr>
      <p:grpSpPr>
        <a:xfrm>
          <a:off x="0" y="0"/>
          <a:ext cx="0" cy="0"/>
          <a:chOff x="0" y="0"/>
          <a:chExt cx="0" cy="0"/>
        </a:xfrm>
      </p:grpSpPr>
      <p:sp>
        <p:nvSpPr>
          <p:cNvPr id="378" name="Google Shape;378;p49"/>
          <p:cNvSpPr/>
          <p:nvPr/>
        </p:nvSpPr>
        <p:spPr>
          <a:xfrm>
            <a:off x="0" y="477900"/>
            <a:ext cx="9144000" cy="1012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Barlow"/>
                <a:ea typeface="Barlow"/>
                <a:cs typeface="Barlow"/>
                <a:sym typeface="Barlow"/>
              </a:rPr>
              <a:t>		</a:t>
            </a:r>
            <a:r>
              <a:rPr b="1" lang="en" sz="1800">
                <a:latin typeface="Barlow"/>
                <a:ea typeface="Barlow"/>
                <a:cs typeface="Barlow"/>
                <a:sym typeface="Barlow"/>
              </a:rPr>
              <a:t>Tool 4</a:t>
            </a:r>
            <a:endParaRPr b="1" sz="1800">
              <a:latin typeface="Barlow"/>
              <a:ea typeface="Barlow"/>
              <a:cs typeface="Barlow"/>
              <a:sym typeface="Barlow"/>
            </a:endParaRPr>
          </a:p>
          <a:p>
            <a:pPr indent="457200" lvl="0" marL="457200" rtl="0" algn="l">
              <a:spcBef>
                <a:spcPts val="0"/>
              </a:spcBef>
              <a:spcAft>
                <a:spcPts val="0"/>
              </a:spcAft>
              <a:buClr>
                <a:schemeClr val="dk1"/>
              </a:buClr>
              <a:buSzPts val="1100"/>
              <a:buFont typeface="Arial"/>
              <a:buNone/>
            </a:pPr>
            <a:r>
              <a:rPr lang="en" sz="1800">
                <a:solidFill>
                  <a:schemeClr val="dk1"/>
                </a:solidFill>
                <a:latin typeface="Barlow"/>
                <a:ea typeface="Barlow"/>
                <a:cs typeface="Barlow"/>
                <a:sym typeface="Barlow"/>
              </a:rPr>
              <a:t>👉🏿</a:t>
            </a:r>
            <a:r>
              <a:rPr b="1" lang="en" sz="1800">
                <a:solidFill>
                  <a:schemeClr val="dk1"/>
                </a:solidFill>
                <a:latin typeface="Barlow"/>
                <a:ea typeface="Barlow"/>
                <a:cs typeface="Barlow"/>
                <a:sym typeface="Barlow"/>
              </a:rPr>
              <a:t> Provide </a:t>
            </a:r>
            <a:r>
              <a:rPr lang="en" sz="1800">
                <a:solidFill>
                  <a:schemeClr val="dk1"/>
                </a:solidFill>
                <a:latin typeface="Barlow"/>
                <a:ea typeface="Barlow"/>
                <a:cs typeface="Barlow"/>
                <a:sym typeface="Barlow"/>
              </a:rPr>
              <a:t>more </a:t>
            </a:r>
            <a:r>
              <a:rPr b="1" lang="en" sz="1800">
                <a:solidFill>
                  <a:schemeClr val="dk1"/>
                </a:solidFill>
                <a:latin typeface="Barlow"/>
                <a:ea typeface="Barlow"/>
                <a:cs typeface="Barlow"/>
                <a:sym typeface="Barlow"/>
              </a:rPr>
              <a:t>clarity </a:t>
            </a:r>
            <a:r>
              <a:rPr lang="en" sz="1800">
                <a:solidFill>
                  <a:schemeClr val="dk1"/>
                </a:solidFill>
                <a:latin typeface="Barlow"/>
                <a:ea typeface="Barlow"/>
                <a:cs typeface="Barlow"/>
                <a:sym typeface="Barlow"/>
              </a:rPr>
              <a:t>and </a:t>
            </a:r>
            <a:r>
              <a:rPr b="1" lang="en" sz="1800">
                <a:solidFill>
                  <a:schemeClr val="dk1"/>
                </a:solidFill>
                <a:latin typeface="Barlow"/>
                <a:ea typeface="Barlow"/>
                <a:cs typeface="Barlow"/>
                <a:sym typeface="Barlow"/>
              </a:rPr>
              <a:t>context </a:t>
            </a:r>
            <a:r>
              <a:rPr lang="en" sz="1800">
                <a:solidFill>
                  <a:schemeClr val="dk1"/>
                </a:solidFill>
                <a:latin typeface="Barlow"/>
                <a:ea typeface="Barlow"/>
                <a:cs typeface="Barlow"/>
                <a:sym typeface="Barlow"/>
              </a:rPr>
              <a:t>for the model using a </a:t>
            </a:r>
            <a:r>
              <a:rPr b="1" lang="en" sz="1800">
                <a:solidFill>
                  <a:schemeClr val="dk1"/>
                </a:solidFill>
                <a:latin typeface="Barlow"/>
                <a:ea typeface="Barlow"/>
                <a:cs typeface="Barlow"/>
                <a:sym typeface="Barlow"/>
              </a:rPr>
              <a:t>longer prompt. </a:t>
            </a:r>
            <a:r>
              <a:rPr lang="en" sz="1800">
                <a:solidFill>
                  <a:schemeClr val="dk1"/>
                </a:solidFill>
                <a:latin typeface="Barlow"/>
                <a:ea typeface="Barlow"/>
                <a:cs typeface="Barlow"/>
                <a:sym typeface="Barlow"/>
              </a:rPr>
              <a:t>For </a:t>
            </a:r>
            <a:endParaRPr sz="1800">
              <a:solidFill>
                <a:schemeClr val="dk1"/>
              </a:solidFill>
              <a:latin typeface="Barlow"/>
              <a:ea typeface="Barlow"/>
              <a:cs typeface="Barlow"/>
              <a:sym typeface="Barlow"/>
            </a:endParaRPr>
          </a:p>
          <a:p>
            <a:pPr indent="457200" lvl="0" marL="457200" rtl="0" algn="l">
              <a:spcBef>
                <a:spcPts val="0"/>
              </a:spcBef>
              <a:spcAft>
                <a:spcPts val="0"/>
              </a:spcAft>
              <a:buClr>
                <a:schemeClr val="dk1"/>
              </a:buClr>
              <a:buSzPts val="1100"/>
              <a:buFont typeface="Arial"/>
              <a:buNone/>
            </a:pPr>
            <a:r>
              <a:rPr lang="en" sz="1800">
                <a:solidFill>
                  <a:schemeClr val="dk1"/>
                </a:solidFill>
                <a:latin typeface="Barlow"/>
                <a:ea typeface="Barlow"/>
                <a:cs typeface="Barlow"/>
                <a:sym typeface="Barlow"/>
              </a:rPr>
              <a:t>example, you might </a:t>
            </a:r>
            <a:r>
              <a:rPr b="1" lang="en" sz="1800">
                <a:solidFill>
                  <a:schemeClr val="dk1"/>
                </a:solidFill>
                <a:latin typeface="Barlow"/>
                <a:ea typeface="Barlow"/>
                <a:cs typeface="Barlow"/>
                <a:sym typeface="Barlow"/>
              </a:rPr>
              <a:t>specify </a:t>
            </a:r>
            <a:r>
              <a:rPr lang="en" sz="1800">
                <a:solidFill>
                  <a:schemeClr val="dk1"/>
                </a:solidFill>
                <a:latin typeface="Barlow"/>
                <a:ea typeface="Barlow"/>
                <a:cs typeface="Barlow"/>
                <a:sym typeface="Barlow"/>
              </a:rPr>
              <a:t>the </a:t>
            </a:r>
            <a:r>
              <a:rPr b="1" lang="en" sz="1800">
                <a:solidFill>
                  <a:schemeClr val="dk1"/>
                </a:solidFill>
                <a:latin typeface="Barlow"/>
                <a:ea typeface="Barlow"/>
                <a:cs typeface="Barlow"/>
                <a:sym typeface="Barlow"/>
              </a:rPr>
              <a:t>tone, length, </a:t>
            </a:r>
            <a:r>
              <a:rPr lang="en" sz="1800">
                <a:solidFill>
                  <a:schemeClr val="dk1"/>
                </a:solidFill>
                <a:latin typeface="Barlow"/>
                <a:ea typeface="Barlow"/>
                <a:cs typeface="Barlow"/>
                <a:sym typeface="Barlow"/>
              </a:rPr>
              <a:t>or </a:t>
            </a:r>
            <a:r>
              <a:rPr b="1" lang="en" sz="1800">
                <a:solidFill>
                  <a:schemeClr val="dk1"/>
                </a:solidFill>
                <a:latin typeface="Barlow"/>
                <a:ea typeface="Barlow"/>
                <a:cs typeface="Barlow"/>
                <a:sym typeface="Barlow"/>
              </a:rPr>
              <a:t>audience.</a:t>
            </a:r>
            <a:endParaRPr sz="1800">
              <a:latin typeface="Barlow"/>
              <a:ea typeface="Barlow"/>
              <a:cs typeface="Barlow"/>
              <a:sym typeface="Barlow"/>
            </a:endParaRPr>
          </a:p>
        </p:txBody>
      </p:sp>
      <p:pic>
        <p:nvPicPr>
          <p:cNvPr id="379" name="Google Shape;379;p49"/>
          <p:cNvPicPr preferRelativeResize="0"/>
          <p:nvPr/>
        </p:nvPicPr>
        <p:blipFill>
          <a:blip r:embed="rId4">
            <a:alphaModFix/>
          </a:blip>
          <a:stretch>
            <a:fillRect/>
          </a:stretch>
        </p:blipFill>
        <p:spPr>
          <a:xfrm>
            <a:off x="150426" y="678150"/>
            <a:ext cx="612000" cy="612000"/>
          </a:xfrm>
          <a:prstGeom prst="rect">
            <a:avLst/>
          </a:prstGeom>
          <a:noFill/>
          <a:ln>
            <a:noFill/>
          </a:ln>
        </p:spPr>
      </p:pic>
      <p:sp>
        <p:nvSpPr>
          <p:cNvPr id="380" name="Google Shape;380;p49"/>
          <p:cNvSpPr txBox="1"/>
          <p:nvPr/>
        </p:nvSpPr>
        <p:spPr>
          <a:xfrm>
            <a:off x="1240275" y="1576472"/>
            <a:ext cx="7339800" cy="8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Barlow"/>
                <a:ea typeface="Barlow"/>
                <a:cs typeface="Barlow"/>
                <a:sym typeface="Barlow"/>
              </a:rPr>
              <a:t>Opportunity</a:t>
            </a:r>
            <a:endParaRPr b="1" sz="1800">
              <a:latin typeface="Barlow"/>
              <a:ea typeface="Barlow"/>
              <a:cs typeface="Barlow"/>
              <a:sym typeface="Barlow"/>
            </a:endParaRPr>
          </a:p>
          <a:p>
            <a:pPr indent="0" lvl="0" marL="0" rtl="0" algn="l">
              <a:spcBef>
                <a:spcPts val="0"/>
              </a:spcBef>
              <a:spcAft>
                <a:spcPts val="0"/>
              </a:spcAft>
              <a:buNone/>
            </a:pPr>
            <a:r>
              <a:rPr lang="en" sz="1800">
                <a:latin typeface="Barlow"/>
                <a:ea typeface="Barlow"/>
                <a:cs typeface="Barlow"/>
                <a:sym typeface="Barlow"/>
              </a:rPr>
              <a:t>Lesson planning</a:t>
            </a:r>
            <a:endParaRPr sz="1800">
              <a:latin typeface="Barlow"/>
              <a:ea typeface="Barlow"/>
              <a:cs typeface="Barlow"/>
              <a:sym typeface="Barlow"/>
            </a:endParaRPr>
          </a:p>
        </p:txBody>
      </p:sp>
      <p:pic>
        <p:nvPicPr>
          <p:cNvPr id="381" name="Google Shape;381;p49"/>
          <p:cNvPicPr preferRelativeResize="0"/>
          <p:nvPr/>
        </p:nvPicPr>
        <p:blipFill>
          <a:blip r:embed="rId5">
            <a:alphaModFix/>
          </a:blip>
          <a:stretch>
            <a:fillRect/>
          </a:stretch>
        </p:blipFill>
        <p:spPr>
          <a:xfrm>
            <a:off x="575653" y="2476838"/>
            <a:ext cx="612000" cy="611981"/>
          </a:xfrm>
          <a:prstGeom prst="rect">
            <a:avLst/>
          </a:prstGeom>
          <a:noFill/>
          <a:ln>
            <a:noFill/>
          </a:ln>
        </p:spPr>
      </p:pic>
      <p:sp>
        <p:nvSpPr>
          <p:cNvPr id="382" name="Google Shape;382;p49"/>
          <p:cNvSpPr txBox="1"/>
          <p:nvPr/>
        </p:nvSpPr>
        <p:spPr>
          <a:xfrm>
            <a:off x="1240275" y="2297100"/>
            <a:ext cx="7339800" cy="23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Barlow"/>
                <a:ea typeface="Barlow"/>
                <a:cs typeface="Barlow"/>
                <a:sym typeface="Barlow"/>
              </a:rPr>
              <a:t>Prompt</a:t>
            </a:r>
            <a:endParaRPr b="1" sz="1800">
              <a:latin typeface="Barlow"/>
              <a:ea typeface="Barlow"/>
              <a:cs typeface="Barlow"/>
              <a:sym typeface="Barlow"/>
            </a:endParaRPr>
          </a:p>
          <a:p>
            <a:pPr indent="0" lvl="0" marL="0" rtl="0" algn="l">
              <a:spcBef>
                <a:spcPts val="0"/>
              </a:spcBef>
              <a:spcAft>
                <a:spcPts val="0"/>
              </a:spcAft>
              <a:buNone/>
            </a:pPr>
            <a:r>
              <a:rPr lang="en" sz="1800">
                <a:solidFill>
                  <a:schemeClr val="dk1"/>
                </a:solidFill>
                <a:latin typeface="Barlow"/>
                <a:ea typeface="Barlow"/>
                <a:cs typeface="Barlow"/>
                <a:sym typeface="Barlow"/>
              </a:rPr>
              <a:t>Write me a fun, interactive lesson plan with minimal teacher prep. The lesson topic is radioactive decay, and the audience is a 10th grade earth science class. The standard this lesson should address is “Develop models to illustrate the changes in the composition of the nucleus of the atom and the energy released during the processes of fission, fusion, and radioactive decay.” The lesson should be 45 minutes long. Outline the warm-up, activities, and closing. As well, provide an exit ticket question I can use as an assessment at the end of the lesson.</a:t>
            </a:r>
            <a:endParaRPr sz="2100">
              <a:solidFill>
                <a:schemeClr val="dk1"/>
              </a:solidFill>
              <a:latin typeface="Barlow"/>
              <a:ea typeface="Barlow"/>
              <a:cs typeface="Barlow"/>
              <a:sym typeface="Barlow"/>
            </a:endParaRPr>
          </a:p>
        </p:txBody>
      </p:sp>
      <p:pic>
        <p:nvPicPr>
          <p:cNvPr id="383" name="Google Shape;383;p49"/>
          <p:cNvPicPr preferRelativeResize="0"/>
          <p:nvPr/>
        </p:nvPicPr>
        <p:blipFill>
          <a:blip r:embed="rId6">
            <a:alphaModFix/>
          </a:blip>
          <a:stretch>
            <a:fillRect/>
          </a:stretch>
        </p:blipFill>
        <p:spPr>
          <a:xfrm>
            <a:off x="642700" y="1644550"/>
            <a:ext cx="477900" cy="477900"/>
          </a:xfrm>
          <a:prstGeom prst="rect">
            <a:avLst/>
          </a:prstGeom>
          <a:noFill/>
          <a:ln>
            <a:noFill/>
          </a:ln>
        </p:spPr>
      </p:pic>
      <p:sp>
        <p:nvSpPr>
          <p:cNvPr id="384" name="Google Shape;384;p49"/>
          <p:cNvSpPr/>
          <p:nvPr/>
        </p:nvSpPr>
        <p:spPr>
          <a:xfrm>
            <a:off x="0" y="0"/>
            <a:ext cx="9144000" cy="477900"/>
          </a:xfrm>
          <a:prstGeom prst="rect">
            <a:avLst/>
          </a:prstGeom>
          <a:solidFill>
            <a:srgbClr val="7665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Poppins"/>
                <a:ea typeface="Poppins"/>
                <a:cs typeface="Poppins"/>
                <a:sym typeface="Poppins"/>
              </a:rPr>
              <a:t>Intermediate Tools</a:t>
            </a:r>
            <a:endParaRPr b="1">
              <a:solidFill>
                <a:schemeClr val="lt1"/>
              </a:solidFill>
              <a:latin typeface="Poppins"/>
              <a:ea typeface="Poppins"/>
              <a:cs typeface="Poppins"/>
              <a:sym typeface="Poppins"/>
            </a:endParaRPr>
          </a:p>
        </p:txBody>
      </p:sp>
      <p:sp>
        <p:nvSpPr>
          <p:cNvPr id="385" name="Google Shape;385;p49"/>
          <p:cNvSpPr txBox="1"/>
          <p:nvPr/>
        </p:nvSpPr>
        <p:spPr>
          <a:xfrm>
            <a:off x="6598505" y="4776455"/>
            <a:ext cx="2508600" cy="330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u="sng">
                <a:solidFill>
                  <a:schemeClr val="hlink"/>
                </a:solidFill>
                <a:latin typeface="Poppins"/>
                <a:ea typeface="Poppins"/>
                <a:cs typeface="Poppins"/>
                <a:sym typeface="Poppins"/>
                <a:hlinkClick/>
              </a:rPr>
              <a:t>Back to Intermediate Tools</a:t>
            </a:r>
            <a:endParaRPr sz="1200">
              <a:latin typeface="Poppins"/>
              <a:ea typeface="Poppins"/>
              <a:cs typeface="Poppins"/>
              <a:sym typeface="Poppins"/>
            </a:endParaRPr>
          </a:p>
        </p:txBody>
      </p:sp>
      <p:pic>
        <p:nvPicPr>
          <p:cNvPr id="386" name="Google Shape;386;p49"/>
          <p:cNvPicPr preferRelativeResize="0"/>
          <p:nvPr/>
        </p:nvPicPr>
        <p:blipFill>
          <a:blip r:embed="rId7">
            <a:alphaModFix/>
          </a:blip>
          <a:stretch>
            <a:fillRect/>
          </a:stretch>
        </p:blipFill>
        <p:spPr>
          <a:xfrm>
            <a:off x="6711770" y="4844955"/>
            <a:ext cx="224425" cy="224425"/>
          </a:xfrm>
          <a:prstGeom prst="rect">
            <a:avLst/>
          </a:prstGeom>
          <a:noFill/>
          <a:ln>
            <a:noFill/>
          </a:ln>
        </p:spPr>
      </p:pic>
      <p:sp>
        <p:nvSpPr>
          <p:cNvPr id="387" name="Google Shape;387;p49"/>
          <p:cNvSpPr/>
          <p:nvPr/>
        </p:nvSpPr>
        <p:spPr>
          <a:xfrm>
            <a:off x="0" y="0"/>
            <a:ext cx="9144000" cy="477900"/>
          </a:xfrm>
          <a:prstGeom prst="rect">
            <a:avLst/>
          </a:prstGeom>
          <a:solidFill>
            <a:srgbClr val="7C5A98"/>
          </a:solid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b="1" lang="en" sz="2500">
                <a:solidFill>
                  <a:schemeClr val="lt1"/>
                </a:solidFill>
                <a:latin typeface="Barlow Condensed"/>
                <a:ea typeface="Barlow Condensed"/>
                <a:cs typeface="Barlow Condensed"/>
                <a:sym typeface="Barlow Condensed"/>
              </a:rPr>
              <a:t>Intermediate Tools</a:t>
            </a:r>
            <a:endParaRPr b="1" sz="2500">
              <a:solidFill>
                <a:schemeClr val="lt1"/>
              </a:solidFill>
              <a:latin typeface="Barlow Condensed"/>
              <a:ea typeface="Barlow Condensed"/>
              <a:cs typeface="Barlow Condensed"/>
              <a:sym typeface="Barlow Condense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1" name="Shape 391"/>
        <p:cNvGrpSpPr/>
        <p:nvPr/>
      </p:nvGrpSpPr>
      <p:grpSpPr>
        <a:xfrm>
          <a:off x="0" y="0"/>
          <a:ext cx="0" cy="0"/>
          <a:chOff x="0" y="0"/>
          <a:chExt cx="0" cy="0"/>
        </a:xfrm>
      </p:grpSpPr>
      <p:sp>
        <p:nvSpPr>
          <p:cNvPr id="392" name="Google Shape;392;p50"/>
          <p:cNvSpPr/>
          <p:nvPr/>
        </p:nvSpPr>
        <p:spPr>
          <a:xfrm>
            <a:off x="0" y="477900"/>
            <a:ext cx="9144000" cy="1012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700">
                <a:latin typeface="Barlow"/>
                <a:ea typeface="Barlow"/>
                <a:cs typeface="Barlow"/>
                <a:sym typeface="Barlow"/>
              </a:rPr>
              <a:t>		</a:t>
            </a:r>
            <a:r>
              <a:rPr b="1" lang="en" sz="1700">
                <a:latin typeface="Barlow"/>
                <a:ea typeface="Barlow"/>
                <a:cs typeface="Barlow"/>
                <a:sym typeface="Barlow"/>
              </a:rPr>
              <a:t>Tool 4</a:t>
            </a:r>
            <a:endParaRPr b="1" sz="1700">
              <a:latin typeface="Barlow"/>
              <a:ea typeface="Barlow"/>
              <a:cs typeface="Barlow"/>
              <a:sym typeface="Barlow"/>
            </a:endParaRPr>
          </a:p>
          <a:p>
            <a:pPr indent="457200" lvl="0" marL="457200" rtl="0" algn="l">
              <a:spcBef>
                <a:spcPts val="0"/>
              </a:spcBef>
              <a:spcAft>
                <a:spcPts val="0"/>
              </a:spcAft>
              <a:buNone/>
            </a:pPr>
            <a:r>
              <a:rPr lang="en" sz="1700">
                <a:solidFill>
                  <a:schemeClr val="dk1"/>
                </a:solidFill>
                <a:latin typeface="Barlow"/>
                <a:ea typeface="Barlow"/>
                <a:cs typeface="Barlow"/>
                <a:sym typeface="Barlow"/>
              </a:rPr>
              <a:t>👉🏿</a:t>
            </a:r>
            <a:r>
              <a:rPr b="1" lang="en" sz="1700">
                <a:solidFill>
                  <a:schemeClr val="dk1"/>
                </a:solidFill>
                <a:latin typeface="Barlow"/>
                <a:ea typeface="Barlow"/>
                <a:cs typeface="Barlow"/>
                <a:sym typeface="Barlow"/>
              </a:rPr>
              <a:t> Provide </a:t>
            </a:r>
            <a:r>
              <a:rPr lang="en" sz="1700">
                <a:solidFill>
                  <a:schemeClr val="dk1"/>
                </a:solidFill>
                <a:latin typeface="Barlow"/>
                <a:ea typeface="Barlow"/>
                <a:cs typeface="Barlow"/>
                <a:sym typeface="Barlow"/>
              </a:rPr>
              <a:t>more </a:t>
            </a:r>
            <a:r>
              <a:rPr b="1" lang="en" sz="1700">
                <a:solidFill>
                  <a:schemeClr val="dk1"/>
                </a:solidFill>
                <a:latin typeface="Barlow"/>
                <a:ea typeface="Barlow"/>
                <a:cs typeface="Barlow"/>
                <a:sym typeface="Barlow"/>
              </a:rPr>
              <a:t>clarity </a:t>
            </a:r>
            <a:r>
              <a:rPr lang="en" sz="1700">
                <a:solidFill>
                  <a:schemeClr val="dk1"/>
                </a:solidFill>
                <a:latin typeface="Barlow"/>
                <a:ea typeface="Barlow"/>
                <a:cs typeface="Barlow"/>
                <a:sym typeface="Barlow"/>
              </a:rPr>
              <a:t>and </a:t>
            </a:r>
            <a:r>
              <a:rPr b="1" lang="en" sz="1700">
                <a:solidFill>
                  <a:schemeClr val="dk1"/>
                </a:solidFill>
                <a:latin typeface="Barlow"/>
                <a:ea typeface="Barlow"/>
                <a:cs typeface="Barlow"/>
                <a:sym typeface="Barlow"/>
              </a:rPr>
              <a:t>context </a:t>
            </a:r>
            <a:r>
              <a:rPr lang="en" sz="1700">
                <a:solidFill>
                  <a:schemeClr val="dk1"/>
                </a:solidFill>
                <a:latin typeface="Barlow"/>
                <a:ea typeface="Barlow"/>
                <a:cs typeface="Barlow"/>
                <a:sym typeface="Barlow"/>
              </a:rPr>
              <a:t>for the model using a </a:t>
            </a:r>
            <a:r>
              <a:rPr b="1" lang="en" sz="1700">
                <a:solidFill>
                  <a:schemeClr val="dk1"/>
                </a:solidFill>
                <a:latin typeface="Barlow"/>
                <a:ea typeface="Barlow"/>
                <a:cs typeface="Barlow"/>
                <a:sym typeface="Barlow"/>
              </a:rPr>
              <a:t>longer prompt. </a:t>
            </a:r>
            <a:r>
              <a:rPr lang="en" sz="1700">
                <a:solidFill>
                  <a:schemeClr val="dk1"/>
                </a:solidFill>
                <a:latin typeface="Barlow"/>
                <a:ea typeface="Barlow"/>
                <a:cs typeface="Barlow"/>
                <a:sym typeface="Barlow"/>
              </a:rPr>
              <a:t>For </a:t>
            </a:r>
            <a:endParaRPr sz="1700">
              <a:solidFill>
                <a:schemeClr val="dk1"/>
              </a:solidFill>
              <a:latin typeface="Barlow"/>
              <a:ea typeface="Barlow"/>
              <a:cs typeface="Barlow"/>
              <a:sym typeface="Barlow"/>
            </a:endParaRPr>
          </a:p>
          <a:p>
            <a:pPr indent="457200" lvl="0" marL="457200" rtl="0" algn="l">
              <a:spcBef>
                <a:spcPts val="0"/>
              </a:spcBef>
              <a:spcAft>
                <a:spcPts val="0"/>
              </a:spcAft>
              <a:buNone/>
            </a:pPr>
            <a:r>
              <a:rPr lang="en" sz="1700">
                <a:solidFill>
                  <a:schemeClr val="dk1"/>
                </a:solidFill>
                <a:latin typeface="Barlow"/>
                <a:ea typeface="Barlow"/>
                <a:cs typeface="Barlow"/>
                <a:sym typeface="Barlow"/>
              </a:rPr>
              <a:t>example, you might </a:t>
            </a:r>
            <a:r>
              <a:rPr b="1" lang="en" sz="1700">
                <a:solidFill>
                  <a:schemeClr val="dk1"/>
                </a:solidFill>
                <a:latin typeface="Barlow"/>
                <a:ea typeface="Barlow"/>
                <a:cs typeface="Barlow"/>
                <a:sym typeface="Barlow"/>
              </a:rPr>
              <a:t>specify </a:t>
            </a:r>
            <a:r>
              <a:rPr lang="en" sz="1700">
                <a:solidFill>
                  <a:schemeClr val="dk1"/>
                </a:solidFill>
                <a:latin typeface="Barlow"/>
                <a:ea typeface="Barlow"/>
                <a:cs typeface="Barlow"/>
                <a:sym typeface="Barlow"/>
              </a:rPr>
              <a:t>the </a:t>
            </a:r>
            <a:r>
              <a:rPr b="1" lang="en" sz="1700">
                <a:solidFill>
                  <a:schemeClr val="dk1"/>
                </a:solidFill>
                <a:latin typeface="Barlow"/>
                <a:ea typeface="Barlow"/>
                <a:cs typeface="Barlow"/>
                <a:sym typeface="Barlow"/>
              </a:rPr>
              <a:t>tone, length, </a:t>
            </a:r>
            <a:r>
              <a:rPr lang="en" sz="1700">
                <a:solidFill>
                  <a:schemeClr val="dk1"/>
                </a:solidFill>
                <a:latin typeface="Barlow"/>
                <a:ea typeface="Barlow"/>
                <a:cs typeface="Barlow"/>
                <a:sym typeface="Barlow"/>
              </a:rPr>
              <a:t>or </a:t>
            </a:r>
            <a:r>
              <a:rPr b="1" lang="en" sz="1700">
                <a:solidFill>
                  <a:schemeClr val="dk1"/>
                </a:solidFill>
                <a:latin typeface="Barlow"/>
                <a:ea typeface="Barlow"/>
                <a:cs typeface="Barlow"/>
                <a:sym typeface="Barlow"/>
              </a:rPr>
              <a:t>audience.</a:t>
            </a:r>
            <a:endParaRPr sz="1700">
              <a:latin typeface="Barlow"/>
              <a:ea typeface="Barlow"/>
              <a:cs typeface="Barlow"/>
              <a:sym typeface="Barlow"/>
            </a:endParaRPr>
          </a:p>
        </p:txBody>
      </p:sp>
      <p:pic>
        <p:nvPicPr>
          <p:cNvPr id="393" name="Google Shape;393;p50"/>
          <p:cNvPicPr preferRelativeResize="0"/>
          <p:nvPr/>
        </p:nvPicPr>
        <p:blipFill>
          <a:blip r:embed="rId4">
            <a:alphaModFix/>
          </a:blip>
          <a:stretch>
            <a:fillRect/>
          </a:stretch>
        </p:blipFill>
        <p:spPr>
          <a:xfrm>
            <a:off x="150426" y="678150"/>
            <a:ext cx="612000" cy="612000"/>
          </a:xfrm>
          <a:prstGeom prst="rect">
            <a:avLst/>
          </a:prstGeom>
          <a:noFill/>
          <a:ln>
            <a:noFill/>
          </a:ln>
        </p:spPr>
      </p:pic>
      <p:sp>
        <p:nvSpPr>
          <p:cNvPr id="394" name="Google Shape;394;p50"/>
          <p:cNvSpPr txBox="1"/>
          <p:nvPr/>
        </p:nvSpPr>
        <p:spPr>
          <a:xfrm>
            <a:off x="1240275" y="1490397"/>
            <a:ext cx="7339800" cy="8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latin typeface="Barlow"/>
                <a:ea typeface="Barlow"/>
                <a:cs typeface="Barlow"/>
                <a:sym typeface="Barlow"/>
              </a:rPr>
              <a:t>Opportunity</a:t>
            </a:r>
            <a:endParaRPr b="1" sz="1700">
              <a:latin typeface="Barlow"/>
              <a:ea typeface="Barlow"/>
              <a:cs typeface="Barlow"/>
              <a:sym typeface="Barlow"/>
            </a:endParaRPr>
          </a:p>
          <a:p>
            <a:pPr indent="0" lvl="0" marL="0" rtl="0" algn="l">
              <a:spcBef>
                <a:spcPts val="0"/>
              </a:spcBef>
              <a:spcAft>
                <a:spcPts val="0"/>
              </a:spcAft>
              <a:buNone/>
            </a:pPr>
            <a:r>
              <a:rPr lang="en" sz="1700">
                <a:latin typeface="Barlow"/>
                <a:ea typeface="Barlow"/>
                <a:cs typeface="Barlow"/>
                <a:sym typeface="Barlow"/>
              </a:rPr>
              <a:t>Creating alternate assignments for absent students</a:t>
            </a:r>
            <a:endParaRPr sz="1700">
              <a:latin typeface="Barlow"/>
              <a:ea typeface="Barlow"/>
              <a:cs typeface="Barlow"/>
              <a:sym typeface="Barlow"/>
            </a:endParaRPr>
          </a:p>
        </p:txBody>
      </p:sp>
      <p:pic>
        <p:nvPicPr>
          <p:cNvPr id="395" name="Google Shape;395;p50"/>
          <p:cNvPicPr preferRelativeResize="0"/>
          <p:nvPr/>
        </p:nvPicPr>
        <p:blipFill>
          <a:blip r:embed="rId5">
            <a:alphaModFix/>
          </a:blip>
          <a:stretch>
            <a:fillRect/>
          </a:stretch>
        </p:blipFill>
        <p:spPr>
          <a:xfrm>
            <a:off x="603553" y="2265750"/>
            <a:ext cx="612000" cy="611981"/>
          </a:xfrm>
          <a:prstGeom prst="rect">
            <a:avLst/>
          </a:prstGeom>
          <a:noFill/>
          <a:ln>
            <a:noFill/>
          </a:ln>
        </p:spPr>
      </p:pic>
      <p:sp>
        <p:nvSpPr>
          <p:cNvPr id="396" name="Google Shape;396;p50"/>
          <p:cNvSpPr txBox="1"/>
          <p:nvPr/>
        </p:nvSpPr>
        <p:spPr>
          <a:xfrm>
            <a:off x="1240275" y="2164250"/>
            <a:ext cx="7339800" cy="23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latin typeface="Barlow"/>
                <a:ea typeface="Barlow"/>
                <a:cs typeface="Barlow"/>
                <a:sym typeface="Barlow"/>
              </a:rPr>
              <a:t>Prompt</a:t>
            </a:r>
            <a:endParaRPr b="1" sz="1700">
              <a:latin typeface="Barlow"/>
              <a:ea typeface="Barlow"/>
              <a:cs typeface="Barlow"/>
              <a:sym typeface="Barlow"/>
            </a:endParaRPr>
          </a:p>
          <a:p>
            <a:pPr indent="0" lvl="0" marL="0" rtl="0" algn="l">
              <a:spcBef>
                <a:spcPts val="0"/>
              </a:spcBef>
              <a:spcAft>
                <a:spcPts val="0"/>
              </a:spcAft>
              <a:buNone/>
            </a:pPr>
            <a:r>
              <a:rPr lang="en" sz="1700">
                <a:solidFill>
                  <a:schemeClr val="dk1"/>
                </a:solidFill>
                <a:latin typeface="Barlow"/>
                <a:ea typeface="Barlow"/>
                <a:cs typeface="Barlow"/>
                <a:sym typeface="Barlow"/>
              </a:rPr>
              <a:t>My students are completing an assignment where they are tasked with building a slide deck to create a personal brand for another student. They must interview that student and fill out their likes, dislikes, and other personality traits. Then, they will create a slide deck using a template that explains their font, color, and illustration style choices for the brand they believe would best fit the student they interviewed. Your task is to develop an alternate assignment that a student can complete on their own if they miss class during that day. They can still use the interview and slide deck templates, but they will not be able to interview a classmate.</a:t>
            </a:r>
            <a:endParaRPr sz="2000">
              <a:solidFill>
                <a:schemeClr val="dk1"/>
              </a:solidFill>
              <a:latin typeface="Barlow"/>
              <a:ea typeface="Barlow"/>
              <a:cs typeface="Barlow"/>
              <a:sym typeface="Barlow"/>
            </a:endParaRPr>
          </a:p>
        </p:txBody>
      </p:sp>
      <p:pic>
        <p:nvPicPr>
          <p:cNvPr id="397" name="Google Shape;397;p50"/>
          <p:cNvPicPr preferRelativeResize="0"/>
          <p:nvPr/>
        </p:nvPicPr>
        <p:blipFill>
          <a:blip r:embed="rId6">
            <a:alphaModFix/>
          </a:blip>
          <a:stretch>
            <a:fillRect/>
          </a:stretch>
        </p:blipFill>
        <p:spPr>
          <a:xfrm>
            <a:off x="670600" y="1588775"/>
            <a:ext cx="477900" cy="477900"/>
          </a:xfrm>
          <a:prstGeom prst="rect">
            <a:avLst/>
          </a:prstGeom>
          <a:noFill/>
          <a:ln>
            <a:noFill/>
          </a:ln>
        </p:spPr>
      </p:pic>
      <p:sp>
        <p:nvSpPr>
          <p:cNvPr id="398" name="Google Shape;398;p50"/>
          <p:cNvSpPr/>
          <p:nvPr/>
        </p:nvSpPr>
        <p:spPr>
          <a:xfrm>
            <a:off x="0" y="0"/>
            <a:ext cx="9144000" cy="477900"/>
          </a:xfrm>
          <a:prstGeom prst="rect">
            <a:avLst/>
          </a:prstGeom>
          <a:solidFill>
            <a:srgbClr val="7665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Poppins"/>
                <a:ea typeface="Poppins"/>
                <a:cs typeface="Poppins"/>
                <a:sym typeface="Poppins"/>
              </a:rPr>
              <a:t>Intermediate Tools</a:t>
            </a:r>
            <a:endParaRPr b="1">
              <a:solidFill>
                <a:schemeClr val="lt1"/>
              </a:solidFill>
              <a:latin typeface="Poppins"/>
              <a:ea typeface="Poppins"/>
              <a:cs typeface="Poppins"/>
              <a:sym typeface="Poppins"/>
            </a:endParaRPr>
          </a:p>
        </p:txBody>
      </p:sp>
      <p:sp>
        <p:nvSpPr>
          <p:cNvPr id="399" name="Google Shape;399;p50"/>
          <p:cNvSpPr txBox="1"/>
          <p:nvPr/>
        </p:nvSpPr>
        <p:spPr>
          <a:xfrm>
            <a:off x="6598505" y="4776455"/>
            <a:ext cx="2508600" cy="330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u="sng">
                <a:solidFill>
                  <a:schemeClr val="hlink"/>
                </a:solidFill>
                <a:latin typeface="Poppins"/>
                <a:ea typeface="Poppins"/>
                <a:cs typeface="Poppins"/>
                <a:sym typeface="Poppins"/>
                <a:hlinkClick/>
              </a:rPr>
              <a:t>Back to Intermediate Tools</a:t>
            </a:r>
            <a:endParaRPr sz="1200">
              <a:latin typeface="Poppins"/>
              <a:ea typeface="Poppins"/>
              <a:cs typeface="Poppins"/>
              <a:sym typeface="Poppins"/>
            </a:endParaRPr>
          </a:p>
        </p:txBody>
      </p:sp>
      <p:pic>
        <p:nvPicPr>
          <p:cNvPr id="400" name="Google Shape;400;p50"/>
          <p:cNvPicPr preferRelativeResize="0"/>
          <p:nvPr/>
        </p:nvPicPr>
        <p:blipFill>
          <a:blip r:embed="rId7">
            <a:alphaModFix/>
          </a:blip>
          <a:stretch>
            <a:fillRect/>
          </a:stretch>
        </p:blipFill>
        <p:spPr>
          <a:xfrm>
            <a:off x="6711770" y="4844955"/>
            <a:ext cx="224425" cy="224425"/>
          </a:xfrm>
          <a:prstGeom prst="rect">
            <a:avLst/>
          </a:prstGeom>
          <a:noFill/>
          <a:ln>
            <a:noFill/>
          </a:ln>
        </p:spPr>
      </p:pic>
      <p:sp>
        <p:nvSpPr>
          <p:cNvPr id="401" name="Google Shape;401;p50"/>
          <p:cNvSpPr/>
          <p:nvPr/>
        </p:nvSpPr>
        <p:spPr>
          <a:xfrm>
            <a:off x="0" y="0"/>
            <a:ext cx="9144000" cy="477900"/>
          </a:xfrm>
          <a:prstGeom prst="rect">
            <a:avLst/>
          </a:prstGeom>
          <a:solidFill>
            <a:srgbClr val="7C5A98"/>
          </a:solid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b="1" lang="en" sz="2500">
                <a:solidFill>
                  <a:schemeClr val="lt1"/>
                </a:solidFill>
                <a:latin typeface="Barlow Condensed"/>
                <a:ea typeface="Barlow Condensed"/>
                <a:cs typeface="Barlow Condensed"/>
                <a:sym typeface="Barlow Condensed"/>
              </a:rPr>
              <a:t>Intermediate Tools</a:t>
            </a:r>
            <a:endParaRPr b="1" sz="2500">
              <a:solidFill>
                <a:schemeClr val="lt1"/>
              </a:solidFill>
              <a:latin typeface="Barlow Condensed"/>
              <a:ea typeface="Barlow Condensed"/>
              <a:cs typeface="Barlow Condensed"/>
              <a:sym typeface="Barlow Condense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5" name="Shape 405"/>
        <p:cNvGrpSpPr/>
        <p:nvPr/>
      </p:nvGrpSpPr>
      <p:grpSpPr>
        <a:xfrm>
          <a:off x="0" y="0"/>
          <a:ext cx="0" cy="0"/>
          <a:chOff x="0" y="0"/>
          <a:chExt cx="0" cy="0"/>
        </a:xfrm>
      </p:grpSpPr>
      <p:sp>
        <p:nvSpPr>
          <p:cNvPr id="406" name="Google Shape;406;p51"/>
          <p:cNvSpPr/>
          <p:nvPr/>
        </p:nvSpPr>
        <p:spPr>
          <a:xfrm>
            <a:off x="0" y="477900"/>
            <a:ext cx="9144000" cy="1012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latin typeface="Barlow"/>
                <a:ea typeface="Barlow"/>
                <a:cs typeface="Barlow"/>
                <a:sym typeface="Barlow"/>
              </a:rPr>
              <a:t>		</a:t>
            </a:r>
            <a:r>
              <a:rPr b="1" lang="en" sz="1600">
                <a:latin typeface="Barlow"/>
                <a:ea typeface="Barlow"/>
                <a:cs typeface="Barlow"/>
                <a:sym typeface="Barlow"/>
              </a:rPr>
              <a:t>Tool 5</a:t>
            </a:r>
            <a:endParaRPr b="1" sz="1600">
              <a:latin typeface="Barlow"/>
              <a:ea typeface="Barlow"/>
              <a:cs typeface="Barlow"/>
              <a:sym typeface="Barlow"/>
            </a:endParaRPr>
          </a:p>
          <a:p>
            <a:pPr indent="457200" lvl="0" marL="457200" rtl="0" algn="l">
              <a:spcBef>
                <a:spcPts val="0"/>
              </a:spcBef>
              <a:spcAft>
                <a:spcPts val="0"/>
              </a:spcAft>
              <a:buNone/>
            </a:pPr>
            <a:r>
              <a:rPr lang="en" sz="1600">
                <a:solidFill>
                  <a:schemeClr val="dk1"/>
                </a:solidFill>
                <a:latin typeface="Barlow"/>
                <a:ea typeface="Barlow"/>
                <a:cs typeface="Barlow"/>
                <a:sym typeface="Barlow"/>
              </a:rPr>
              <a:t>👉🏿</a:t>
            </a:r>
            <a:r>
              <a:rPr b="1" lang="en" sz="1600">
                <a:solidFill>
                  <a:schemeClr val="dk1"/>
                </a:solidFill>
                <a:latin typeface="Barlow"/>
                <a:ea typeface="Barlow"/>
                <a:cs typeface="Barlow"/>
                <a:sym typeface="Barlow"/>
              </a:rPr>
              <a:t> </a:t>
            </a:r>
            <a:r>
              <a:rPr b="1" lang="en" sz="1600">
                <a:solidFill>
                  <a:schemeClr val="dk1"/>
                </a:solidFill>
                <a:latin typeface="Barlow"/>
                <a:ea typeface="Barlow"/>
                <a:cs typeface="Barlow"/>
                <a:sym typeface="Barlow"/>
              </a:rPr>
              <a:t>Use delimiters</a:t>
            </a:r>
            <a:r>
              <a:rPr lang="en" sz="1600">
                <a:solidFill>
                  <a:schemeClr val="dk1"/>
                </a:solidFill>
                <a:latin typeface="Barlow"/>
                <a:ea typeface="Barlow"/>
                <a:cs typeface="Barlow"/>
                <a:sym typeface="Barlow"/>
              </a:rPr>
              <a:t> like quotes (“ “) or angle brackets (&lt; &gt;) to </a:t>
            </a:r>
            <a:r>
              <a:rPr b="1" lang="en" sz="1600">
                <a:solidFill>
                  <a:schemeClr val="dk1"/>
                </a:solidFill>
                <a:latin typeface="Barlow"/>
                <a:ea typeface="Barlow"/>
                <a:cs typeface="Barlow"/>
                <a:sym typeface="Barlow"/>
              </a:rPr>
              <a:t>refer to different parts</a:t>
            </a:r>
            <a:endParaRPr b="1" sz="1600">
              <a:solidFill>
                <a:schemeClr val="dk1"/>
              </a:solidFill>
              <a:latin typeface="Barlow"/>
              <a:ea typeface="Barlow"/>
              <a:cs typeface="Barlow"/>
              <a:sym typeface="Barlow"/>
            </a:endParaRPr>
          </a:p>
          <a:p>
            <a:pPr indent="457200" lvl="0" marL="457200" rtl="0" algn="l">
              <a:spcBef>
                <a:spcPts val="0"/>
              </a:spcBef>
              <a:spcAft>
                <a:spcPts val="0"/>
              </a:spcAft>
              <a:buNone/>
            </a:pPr>
            <a:r>
              <a:rPr lang="en" sz="1600">
                <a:solidFill>
                  <a:schemeClr val="dk1"/>
                </a:solidFill>
                <a:latin typeface="Barlow"/>
                <a:ea typeface="Barlow"/>
                <a:cs typeface="Barlow"/>
                <a:sym typeface="Barlow"/>
              </a:rPr>
              <a:t>of your prompt and </a:t>
            </a:r>
            <a:r>
              <a:rPr b="1" lang="en" sz="1600">
                <a:solidFill>
                  <a:schemeClr val="dk1"/>
                </a:solidFill>
                <a:latin typeface="Barlow"/>
                <a:ea typeface="Barlow"/>
                <a:cs typeface="Barlow"/>
                <a:sym typeface="Barlow"/>
              </a:rPr>
              <a:t>avoid confusion.</a:t>
            </a:r>
            <a:endParaRPr b="1" sz="1600">
              <a:solidFill>
                <a:schemeClr val="dk1"/>
              </a:solidFill>
              <a:latin typeface="Barlow"/>
              <a:ea typeface="Barlow"/>
              <a:cs typeface="Barlow"/>
              <a:sym typeface="Barlow"/>
            </a:endParaRPr>
          </a:p>
        </p:txBody>
      </p:sp>
      <p:pic>
        <p:nvPicPr>
          <p:cNvPr id="407" name="Google Shape;407;p51"/>
          <p:cNvPicPr preferRelativeResize="0"/>
          <p:nvPr/>
        </p:nvPicPr>
        <p:blipFill>
          <a:blip r:embed="rId4">
            <a:alphaModFix/>
          </a:blip>
          <a:stretch>
            <a:fillRect/>
          </a:stretch>
        </p:blipFill>
        <p:spPr>
          <a:xfrm>
            <a:off x="150426" y="678150"/>
            <a:ext cx="612000" cy="612000"/>
          </a:xfrm>
          <a:prstGeom prst="rect">
            <a:avLst/>
          </a:prstGeom>
          <a:noFill/>
          <a:ln>
            <a:noFill/>
          </a:ln>
        </p:spPr>
      </p:pic>
      <p:sp>
        <p:nvSpPr>
          <p:cNvPr id="408" name="Google Shape;408;p51"/>
          <p:cNvSpPr txBox="1"/>
          <p:nvPr/>
        </p:nvSpPr>
        <p:spPr>
          <a:xfrm>
            <a:off x="947850" y="1678947"/>
            <a:ext cx="7339800" cy="8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Barlow"/>
                <a:ea typeface="Barlow"/>
                <a:cs typeface="Barlow"/>
                <a:sym typeface="Barlow"/>
              </a:rPr>
              <a:t>Opportunity</a:t>
            </a:r>
            <a:endParaRPr b="1" sz="1600">
              <a:latin typeface="Barlow"/>
              <a:ea typeface="Barlow"/>
              <a:cs typeface="Barlow"/>
              <a:sym typeface="Barlow"/>
            </a:endParaRPr>
          </a:p>
          <a:p>
            <a:pPr indent="0" lvl="0" marL="0" rtl="0" algn="l">
              <a:spcBef>
                <a:spcPts val="0"/>
              </a:spcBef>
              <a:spcAft>
                <a:spcPts val="0"/>
              </a:spcAft>
              <a:buNone/>
            </a:pPr>
            <a:r>
              <a:rPr lang="en" sz="1600">
                <a:latin typeface="Barlow"/>
                <a:ea typeface="Barlow"/>
                <a:cs typeface="Barlow"/>
                <a:sym typeface="Barlow"/>
              </a:rPr>
              <a:t>Providing targeted feedback for incorrect answers</a:t>
            </a:r>
            <a:endParaRPr sz="1600">
              <a:latin typeface="Barlow"/>
              <a:ea typeface="Barlow"/>
              <a:cs typeface="Barlow"/>
              <a:sym typeface="Barlow"/>
            </a:endParaRPr>
          </a:p>
        </p:txBody>
      </p:sp>
      <p:pic>
        <p:nvPicPr>
          <p:cNvPr id="409" name="Google Shape;409;p51"/>
          <p:cNvPicPr preferRelativeResize="0"/>
          <p:nvPr/>
        </p:nvPicPr>
        <p:blipFill>
          <a:blip r:embed="rId5">
            <a:alphaModFix/>
          </a:blip>
          <a:stretch>
            <a:fillRect/>
          </a:stretch>
        </p:blipFill>
        <p:spPr>
          <a:xfrm>
            <a:off x="150428" y="2555338"/>
            <a:ext cx="612000" cy="611981"/>
          </a:xfrm>
          <a:prstGeom prst="rect">
            <a:avLst/>
          </a:prstGeom>
          <a:noFill/>
          <a:ln>
            <a:noFill/>
          </a:ln>
        </p:spPr>
      </p:pic>
      <p:sp>
        <p:nvSpPr>
          <p:cNvPr id="410" name="Google Shape;410;p51"/>
          <p:cNvSpPr txBox="1"/>
          <p:nvPr/>
        </p:nvSpPr>
        <p:spPr>
          <a:xfrm>
            <a:off x="947850" y="2338900"/>
            <a:ext cx="7889700" cy="23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Barlow"/>
                <a:ea typeface="Barlow"/>
                <a:cs typeface="Barlow"/>
                <a:sym typeface="Barlow"/>
              </a:rPr>
              <a:t>Prompt</a:t>
            </a:r>
            <a:endParaRPr b="1" sz="1600">
              <a:latin typeface="Barlow"/>
              <a:ea typeface="Barlow"/>
              <a:cs typeface="Barlow"/>
              <a:sym typeface="Barlow"/>
            </a:endParaRPr>
          </a:p>
          <a:p>
            <a:pPr indent="0" lvl="0" marL="0" rtl="0" algn="l">
              <a:spcBef>
                <a:spcPts val="0"/>
              </a:spcBef>
              <a:spcAft>
                <a:spcPts val="0"/>
              </a:spcAft>
              <a:buNone/>
            </a:pPr>
            <a:r>
              <a:rPr lang="en" sz="1300">
                <a:solidFill>
                  <a:schemeClr val="dk1"/>
                </a:solidFill>
                <a:latin typeface="Barlow"/>
                <a:ea typeface="Barlow"/>
                <a:cs typeface="Barlow"/>
                <a:sym typeface="Barlow"/>
              </a:rPr>
              <a:t>I’m going to provide you with a multiple choice quiz question. The correct answer will be marked with a star emoji. For this quiz question, explain the correct answer in simple terms in a 9th grade reading level.</a:t>
            </a:r>
            <a:endParaRPr sz="1300">
              <a:solidFill>
                <a:schemeClr val="dk1"/>
              </a:solidFill>
              <a:latin typeface="Barlow"/>
              <a:ea typeface="Barlow"/>
              <a:cs typeface="Barlow"/>
              <a:sym typeface="Barlow"/>
            </a:endParaRPr>
          </a:p>
          <a:p>
            <a:pPr indent="0" lvl="0" marL="0" rtl="0" algn="l">
              <a:spcBef>
                <a:spcPts val="0"/>
              </a:spcBef>
              <a:spcAft>
                <a:spcPts val="0"/>
              </a:spcAft>
              <a:buNone/>
            </a:pPr>
            <a:r>
              <a:t/>
            </a:r>
            <a:endParaRPr sz="1300">
              <a:solidFill>
                <a:schemeClr val="dk1"/>
              </a:solidFill>
              <a:latin typeface="Barlow"/>
              <a:ea typeface="Barlow"/>
              <a:cs typeface="Barlow"/>
              <a:sym typeface="Barlow"/>
            </a:endParaRPr>
          </a:p>
          <a:p>
            <a:pPr indent="0" lvl="0" marL="0" rtl="0" algn="l">
              <a:spcBef>
                <a:spcPts val="0"/>
              </a:spcBef>
              <a:spcAft>
                <a:spcPts val="0"/>
              </a:spcAft>
              <a:buNone/>
            </a:pPr>
            <a:r>
              <a:rPr lang="en" sz="1300">
                <a:solidFill>
                  <a:schemeClr val="dk1"/>
                </a:solidFill>
                <a:latin typeface="Barlow"/>
                <a:ea typeface="Barlow"/>
                <a:cs typeface="Barlow"/>
                <a:sym typeface="Barlow"/>
              </a:rPr>
              <a:t>Here is the multiple choice quiz question:</a:t>
            </a:r>
            <a:endParaRPr sz="1300">
              <a:solidFill>
                <a:schemeClr val="dk1"/>
              </a:solidFill>
              <a:latin typeface="Barlow"/>
              <a:ea typeface="Barlow"/>
              <a:cs typeface="Barlow"/>
              <a:sym typeface="Barlow"/>
            </a:endParaRPr>
          </a:p>
          <a:p>
            <a:pPr indent="0" lvl="0" marL="0" rtl="0" algn="l">
              <a:spcBef>
                <a:spcPts val="0"/>
              </a:spcBef>
              <a:spcAft>
                <a:spcPts val="0"/>
              </a:spcAft>
              <a:buNone/>
            </a:pPr>
            <a:r>
              <a:rPr lang="en" sz="1300">
                <a:solidFill>
                  <a:schemeClr val="dk1"/>
                </a:solidFill>
                <a:latin typeface="Barlow"/>
                <a:ea typeface="Barlow"/>
                <a:cs typeface="Barlow"/>
                <a:sym typeface="Barlow"/>
              </a:rPr>
              <a:t>Which of the following is a true statement about data compression?</a:t>
            </a:r>
            <a:endParaRPr sz="1300">
              <a:solidFill>
                <a:schemeClr val="dk1"/>
              </a:solidFill>
              <a:latin typeface="Barlow"/>
              <a:ea typeface="Barlow"/>
              <a:cs typeface="Barlow"/>
              <a:sym typeface="Barlow"/>
            </a:endParaRPr>
          </a:p>
          <a:p>
            <a:pPr indent="0" lvl="0" marL="0" rtl="0" algn="l">
              <a:spcBef>
                <a:spcPts val="0"/>
              </a:spcBef>
              <a:spcAft>
                <a:spcPts val="0"/>
              </a:spcAft>
              <a:buNone/>
            </a:pPr>
            <a:r>
              <a:rPr lang="en" sz="1300">
                <a:solidFill>
                  <a:schemeClr val="dk1"/>
                </a:solidFill>
                <a:latin typeface="Barlow"/>
                <a:ea typeface="Barlow"/>
                <a:cs typeface="Barlow"/>
                <a:sym typeface="Barlow"/>
              </a:rPr>
              <a:t>(A) Data compression is only useful for files being transmitted over the Internet.</a:t>
            </a:r>
            <a:endParaRPr sz="1300">
              <a:solidFill>
                <a:schemeClr val="dk1"/>
              </a:solidFill>
              <a:latin typeface="Barlow"/>
              <a:ea typeface="Barlow"/>
              <a:cs typeface="Barlow"/>
              <a:sym typeface="Barlow"/>
            </a:endParaRPr>
          </a:p>
          <a:p>
            <a:pPr indent="0" lvl="0" marL="0" rtl="0" algn="l">
              <a:spcBef>
                <a:spcPts val="0"/>
              </a:spcBef>
              <a:spcAft>
                <a:spcPts val="0"/>
              </a:spcAft>
              <a:buNone/>
            </a:pPr>
            <a:r>
              <a:rPr lang="en" sz="1300">
                <a:solidFill>
                  <a:schemeClr val="dk1"/>
                </a:solidFill>
                <a:latin typeface="Barlow"/>
                <a:ea typeface="Barlow"/>
                <a:cs typeface="Barlow"/>
                <a:sym typeface="Barlow"/>
              </a:rPr>
              <a:t>(B) Regardless of the compression technique used, once a data file is compressed, it cannot be restored to its original state.</a:t>
            </a:r>
            <a:endParaRPr sz="1300">
              <a:solidFill>
                <a:schemeClr val="dk1"/>
              </a:solidFill>
              <a:latin typeface="Barlow"/>
              <a:ea typeface="Barlow"/>
              <a:cs typeface="Barlow"/>
              <a:sym typeface="Barlow"/>
            </a:endParaRPr>
          </a:p>
          <a:p>
            <a:pPr indent="0" lvl="0" marL="0" rtl="0" algn="l">
              <a:spcBef>
                <a:spcPts val="0"/>
              </a:spcBef>
              <a:spcAft>
                <a:spcPts val="0"/>
              </a:spcAft>
              <a:buNone/>
            </a:pPr>
            <a:r>
              <a:rPr lang="en" sz="1300">
                <a:solidFill>
                  <a:schemeClr val="dk1"/>
                </a:solidFill>
                <a:latin typeface="Barlow"/>
                <a:ea typeface="Barlow"/>
                <a:cs typeface="Barlow"/>
                <a:sym typeface="Barlow"/>
              </a:rPr>
              <a:t>(C) Sending a compressed version of a file ensures that the contents of the file cannot be intercepted by an unauthorized user.</a:t>
            </a:r>
            <a:endParaRPr sz="1300">
              <a:solidFill>
                <a:schemeClr val="dk1"/>
              </a:solidFill>
              <a:latin typeface="Barlow"/>
              <a:ea typeface="Barlow"/>
              <a:cs typeface="Barlow"/>
              <a:sym typeface="Barlow"/>
            </a:endParaRPr>
          </a:p>
          <a:p>
            <a:pPr indent="0" lvl="0" marL="0" rtl="0" algn="l">
              <a:spcBef>
                <a:spcPts val="0"/>
              </a:spcBef>
              <a:spcAft>
                <a:spcPts val="0"/>
              </a:spcAft>
              <a:buNone/>
            </a:pPr>
            <a:r>
              <a:rPr lang="en" sz="1300">
                <a:solidFill>
                  <a:schemeClr val="dk1"/>
                </a:solidFill>
                <a:latin typeface="Barlow"/>
                <a:ea typeface="Barlow"/>
                <a:cs typeface="Barlow"/>
                <a:sym typeface="Barlow"/>
              </a:rPr>
              <a:t>(D) ⭐ There are trade-offs involved in choosing a compression technique for storing and transmitting data.</a:t>
            </a:r>
            <a:endParaRPr sz="1300">
              <a:solidFill>
                <a:schemeClr val="dk1"/>
              </a:solidFill>
              <a:latin typeface="Barlow"/>
              <a:ea typeface="Barlow"/>
              <a:cs typeface="Barlow"/>
              <a:sym typeface="Barlow"/>
            </a:endParaRPr>
          </a:p>
          <a:p>
            <a:pPr indent="0" lvl="0" marL="0" rtl="0" algn="l">
              <a:spcBef>
                <a:spcPts val="0"/>
              </a:spcBef>
              <a:spcAft>
                <a:spcPts val="0"/>
              </a:spcAft>
              <a:buNone/>
            </a:pPr>
            <a:r>
              <a:t/>
            </a:r>
            <a:endParaRPr sz="1200">
              <a:solidFill>
                <a:schemeClr val="dk1"/>
              </a:solidFill>
              <a:latin typeface="Barlow"/>
              <a:ea typeface="Barlow"/>
              <a:cs typeface="Barlow"/>
              <a:sym typeface="Barlow"/>
            </a:endParaRPr>
          </a:p>
        </p:txBody>
      </p:sp>
      <p:pic>
        <p:nvPicPr>
          <p:cNvPr id="411" name="Google Shape;411;p51"/>
          <p:cNvPicPr preferRelativeResize="0"/>
          <p:nvPr/>
        </p:nvPicPr>
        <p:blipFill>
          <a:blip r:embed="rId6">
            <a:alphaModFix/>
          </a:blip>
          <a:stretch>
            <a:fillRect/>
          </a:stretch>
        </p:blipFill>
        <p:spPr>
          <a:xfrm>
            <a:off x="284525" y="1783925"/>
            <a:ext cx="477900" cy="477900"/>
          </a:xfrm>
          <a:prstGeom prst="rect">
            <a:avLst/>
          </a:prstGeom>
          <a:noFill/>
          <a:ln>
            <a:noFill/>
          </a:ln>
        </p:spPr>
      </p:pic>
      <p:sp>
        <p:nvSpPr>
          <p:cNvPr id="412" name="Google Shape;412;p51"/>
          <p:cNvSpPr/>
          <p:nvPr/>
        </p:nvSpPr>
        <p:spPr>
          <a:xfrm>
            <a:off x="0" y="0"/>
            <a:ext cx="9144000" cy="477900"/>
          </a:xfrm>
          <a:prstGeom prst="rect">
            <a:avLst/>
          </a:prstGeom>
          <a:solidFill>
            <a:srgbClr val="7665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Poppins"/>
                <a:ea typeface="Poppins"/>
                <a:cs typeface="Poppins"/>
                <a:sym typeface="Poppins"/>
              </a:rPr>
              <a:t>Intermediate Tools</a:t>
            </a:r>
            <a:endParaRPr b="1">
              <a:solidFill>
                <a:schemeClr val="lt1"/>
              </a:solidFill>
              <a:latin typeface="Poppins"/>
              <a:ea typeface="Poppins"/>
              <a:cs typeface="Poppins"/>
              <a:sym typeface="Poppins"/>
            </a:endParaRPr>
          </a:p>
        </p:txBody>
      </p:sp>
      <p:sp>
        <p:nvSpPr>
          <p:cNvPr id="413" name="Google Shape;413;p51"/>
          <p:cNvSpPr txBox="1"/>
          <p:nvPr/>
        </p:nvSpPr>
        <p:spPr>
          <a:xfrm>
            <a:off x="6598505" y="4776455"/>
            <a:ext cx="2508600" cy="330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u="sng">
                <a:solidFill>
                  <a:schemeClr val="hlink"/>
                </a:solidFill>
                <a:latin typeface="Poppins"/>
                <a:ea typeface="Poppins"/>
                <a:cs typeface="Poppins"/>
                <a:sym typeface="Poppins"/>
                <a:hlinkClick/>
              </a:rPr>
              <a:t>Back to Intermediate Tools</a:t>
            </a:r>
            <a:endParaRPr sz="1200">
              <a:latin typeface="Poppins"/>
              <a:ea typeface="Poppins"/>
              <a:cs typeface="Poppins"/>
              <a:sym typeface="Poppins"/>
            </a:endParaRPr>
          </a:p>
        </p:txBody>
      </p:sp>
      <p:pic>
        <p:nvPicPr>
          <p:cNvPr id="414" name="Google Shape;414;p51"/>
          <p:cNvPicPr preferRelativeResize="0"/>
          <p:nvPr/>
        </p:nvPicPr>
        <p:blipFill>
          <a:blip r:embed="rId7">
            <a:alphaModFix/>
          </a:blip>
          <a:stretch>
            <a:fillRect/>
          </a:stretch>
        </p:blipFill>
        <p:spPr>
          <a:xfrm>
            <a:off x="6711770" y="4844955"/>
            <a:ext cx="224425" cy="224425"/>
          </a:xfrm>
          <a:prstGeom prst="rect">
            <a:avLst/>
          </a:prstGeom>
          <a:noFill/>
          <a:ln>
            <a:noFill/>
          </a:ln>
        </p:spPr>
      </p:pic>
      <p:sp>
        <p:nvSpPr>
          <p:cNvPr id="415" name="Google Shape;415;p51"/>
          <p:cNvSpPr/>
          <p:nvPr/>
        </p:nvSpPr>
        <p:spPr>
          <a:xfrm>
            <a:off x="0" y="0"/>
            <a:ext cx="9144000" cy="477900"/>
          </a:xfrm>
          <a:prstGeom prst="rect">
            <a:avLst/>
          </a:prstGeom>
          <a:solidFill>
            <a:srgbClr val="7C5A98"/>
          </a:solid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b="1" lang="en" sz="2500">
                <a:solidFill>
                  <a:schemeClr val="lt1"/>
                </a:solidFill>
                <a:latin typeface="Barlow Condensed"/>
                <a:ea typeface="Barlow Condensed"/>
                <a:cs typeface="Barlow Condensed"/>
                <a:sym typeface="Barlow Condensed"/>
              </a:rPr>
              <a:t>Intermediate Tools</a:t>
            </a:r>
            <a:endParaRPr b="1" sz="2500">
              <a:solidFill>
                <a:schemeClr val="lt1"/>
              </a:solidFill>
              <a:latin typeface="Barlow Condensed"/>
              <a:ea typeface="Barlow Condensed"/>
              <a:cs typeface="Barlow Condensed"/>
              <a:sym typeface="Barlow Condense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9" name="Shape 419"/>
        <p:cNvGrpSpPr/>
        <p:nvPr/>
      </p:nvGrpSpPr>
      <p:grpSpPr>
        <a:xfrm>
          <a:off x="0" y="0"/>
          <a:ext cx="0" cy="0"/>
          <a:chOff x="0" y="0"/>
          <a:chExt cx="0" cy="0"/>
        </a:xfrm>
      </p:grpSpPr>
      <p:sp>
        <p:nvSpPr>
          <p:cNvPr id="420" name="Google Shape;420;p52"/>
          <p:cNvSpPr/>
          <p:nvPr/>
        </p:nvSpPr>
        <p:spPr>
          <a:xfrm>
            <a:off x="0" y="477900"/>
            <a:ext cx="9144000" cy="1012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		</a:t>
            </a:r>
            <a:r>
              <a:rPr b="1" lang="en">
                <a:latin typeface="Poppins"/>
                <a:ea typeface="Poppins"/>
                <a:cs typeface="Poppins"/>
                <a:sym typeface="Poppins"/>
              </a:rPr>
              <a:t>Tool 6</a:t>
            </a:r>
            <a:endParaRPr b="1">
              <a:latin typeface="Poppins"/>
              <a:ea typeface="Poppins"/>
              <a:cs typeface="Poppins"/>
              <a:sym typeface="Poppins"/>
            </a:endParaRPr>
          </a:p>
          <a:p>
            <a:pPr indent="457200" lvl="0" marL="457200" rtl="0" algn="l">
              <a:spcBef>
                <a:spcPts val="0"/>
              </a:spcBef>
              <a:spcAft>
                <a:spcPts val="0"/>
              </a:spcAft>
              <a:buNone/>
            </a:pPr>
            <a:r>
              <a:rPr lang="en">
                <a:solidFill>
                  <a:schemeClr val="dk1"/>
                </a:solidFill>
                <a:latin typeface="Poppins"/>
                <a:ea typeface="Poppins"/>
                <a:cs typeface="Poppins"/>
                <a:sym typeface="Poppins"/>
              </a:rPr>
              <a:t>👉🏿</a:t>
            </a:r>
            <a:r>
              <a:rPr b="1" lang="en">
                <a:solidFill>
                  <a:schemeClr val="dk1"/>
                </a:solidFill>
                <a:latin typeface="Poppins"/>
                <a:ea typeface="Poppins"/>
                <a:cs typeface="Poppins"/>
                <a:sym typeface="Poppins"/>
              </a:rPr>
              <a:t> </a:t>
            </a:r>
            <a:r>
              <a:rPr b="1" lang="en">
                <a:solidFill>
                  <a:schemeClr val="dk1"/>
                </a:solidFill>
                <a:latin typeface="Poppins"/>
                <a:ea typeface="Poppins"/>
                <a:cs typeface="Poppins"/>
                <a:sym typeface="Poppins"/>
              </a:rPr>
              <a:t>Provide</a:t>
            </a:r>
            <a:r>
              <a:rPr lang="en">
                <a:solidFill>
                  <a:schemeClr val="dk1"/>
                </a:solidFill>
                <a:latin typeface="Poppins"/>
                <a:ea typeface="Poppins"/>
                <a:cs typeface="Poppins"/>
                <a:sym typeface="Poppins"/>
              </a:rPr>
              <a:t> the model with </a:t>
            </a:r>
            <a:r>
              <a:rPr b="1" lang="en">
                <a:solidFill>
                  <a:schemeClr val="dk1"/>
                </a:solidFill>
                <a:latin typeface="Poppins"/>
                <a:ea typeface="Poppins"/>
                <a:cs typeface="Poppins"/>
                <a:sym typeface="Poppins"/>
              </a:rPr>
              <a:t>one or more successful completions </a:t>
            </a:r>
            <a:r>
              <a:rPr lang="en">
                <a:solidFill>
                  <a:schemeClr val="dk1"/>
                </a:solidFill>
                <a:latin typeface="Poppins"/>
                <a:ea typeface="Poppins"/>
                <a:cs typeface="Poppins"/>
                <a:sym typeface="Poppins"/>
              </a:rPr>
              <a:t>of the task </a:t>
            </a:r>
            <a:r>
              <a:rPr b="1" lang="en">
                <a:solidFill>
                  <a:schemeClr val="dk1"/>
                </a:solidFill>
                <a:latin typeface="Poppins"/>
                <a:ea typeface="Poppins"/>
                <a:cs typeface="Poppins"/>
                <a:sym typeface="Poppins"/>
              </a:rPr>
              <a:t>before </a:t>
            </a:r>
            <a:endParaRPr b="1">
              <a:solidFill>
                <a:schemeClr val="dk1"/>
              </a:solidFill>
              <a:latin typeface="Poppins"/>
              <a:ea typeface="Poppins"/>
              <a:cs typeface="Poppins"/>
              <a:sym typeface="Poppins"/>
            </a:endParaRPr>
          </a:p>
          <a:p>
            <a:pPr indent="457200" lvl="0" marL="457200" rtl="0" algn="l">
              <a:spcBef>
                <a:spcPts val="0"/>
              </a:spcBef>
              <a:spcAft>
                <a:spcPts val="0"/>
              </a:spcAft>
              <a:buNone/>
            </a:pPr>
            <a:r>
              <a:rPr lang="en">
                <a:solidFill>
                  <a:schemeClr val="dk1"/>
                </a:solidFill>
                <a:latin typeface="Poppins"/>
                <a:ea typeface="Poppins"/>
                <a:cs typeface="Poppins"/>
                <a:sym typeface="Poppins"/>
              </a:rPr>
              <a:t>telling it what to do.</a:t>
            </a:r>
            <a:endParaRPr b="1">
              <a:solidFill>
                <a:schemeClr val="dk1"/>
              </a:solidFill>
              <a:latin typeface="Poppins"/>
              <a:ea typeface="Poppins"/>
              <a:cs typeface="Poppins"/>
              <a:sym typeface="Poppins"/>
            </a:endParaRPr>
          </a:p>
        </p:txBody>
      </p:sp>
      <p:pic>
        <p:nvPicPr>
          <p:cNvPr id="421" name="Google Shape;421;p52"/>
          <p:cNvPicPr preferRelativeResize="0"/>
          <p:nvPr/>
        </p:nvPicPr>
        <p:blipFill>
          <a:blip r:embed="rId4">
            <a:alphaModFix/>
          </a:blip>
          <a:stretch>
            <a:fillRect/>
          </a:stretch>
        </p:blipFill>
        <p:spPr>
          <a:xfrm>
            <a:off x="150426" y="678150"/>
            <a:ext cx="612000" cy="612000"/>
          </a:xfrm>
          <a:prstGeom prst="rect">
            <a:avLst/>
          </a:prstGeom>
          <a:noFill/>
          <a:ln>
            <a:noFill/>
          </a:ln>
        </p:spPr>
      </p:pic>
      <p:sp>
        <p:nvSpPr>
          <p:cNvPr id="422" name="Google Shape;422;p52"/>
          <p:cNvSpPr txBox="1"/>
          <p:nvPr/>
        </p:nvSpPr>
        <p:spPr>
          <a:xfrm>
            <a:off x="836025" y="1685497"/>
            <a:ext cx="7339800" cy="8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oppins"/>
                <a:ea typeface="Poppins"/>
                <a:cs typeface="Poppins"/>
                <a:sym typeface="Poppins"/>
              </a:rPr>
              <a:t>Opportunity</a:t>
            </a:r>
            <a:endParaRPr b="1">
              <a:latin typeface="Poppins"/>
              <a:ea typeface="Poppins"/>
              <a:cs typeface="Poppins"/>
              <a:sym typeface="Poppins"/>
            </a:endParaRPr>
          </a:p>
          <a:p>
            <a:pPr indent="0" lvl="0" marL="0" rtl="0" algn="l">
              <a:spcBef>
                <a:spcPts val="0"/>
              </a:spcBef>
              <a:spcAft>
                <a:spcPts val="0"/>
              </a:spcAft>
              <a:buNone/>
            </a:pPr>
            <a:r>
              <a:rPr lang="en">
                <a:latin typeface="Poppins"/>
                <a:ea typeface="Poppins"/>
                <a:cs typeface="Poppins"/>
                <a:sym typeface="Poppins"/>
              </a:rPr>
              <a:t>Creating detailed comments for feedback</a:t>
            </a:r>
            <a:endParaRPr>
              <a:latin typeface="Poppins"/>
              <a:ea typeface="Poppins"/>
              <a:cs typeface="Poppins"/>
              <a:sym typeface="Poppins"/>
            </a:endParaRPr>
          </a:p>
        </p:txBody>
      </p:sp>
      <p:pic>
        <p:nvPicPr>
          <p:cNvPr id="423" name="Google Shape;423;p52"/>
          <p:cNvPicPr preferRelativeResize="0"/>
          <p:nvPr/>
        </p:nvPicPr>
        <p:blipFill>
          <a:blip r:embed="rId5">
            <a:alphaModFix/>
          </a:blip>
          <a:stretch>
            <a:fillRect/>
          </a:stretch>
        </p:blipFill>
        <p:spPr>
          <a:xfrm>
            <a:off x="150428" y="2578288"/>
            <a:ext cx="612000" cy="611981"/>
          </a:xfrm>
          <a:prstGeom prst="rect">
            <a:avLst/>
          </a:prstGeom>
          <a:noFill/>
          <a:ln>
            <a:noFill/>
          </a:ln>
        </p:spPr>
      </p:pic>
      <p:sp>
        <p:nvSpPr>
          <p:cNvPr id="424" name="Google Shape;424;p52"/>
          <p:cNvSpPr txBox="1"/>
          <p:nvPr/>
        </p:nvSpPr>
        <p:spPr>
          <a:xfrm>
            <a:off x="836025" y="2352850"/>
            <a:ext cx="7820100" cy="23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Barlow"/>
                <a:ea typeface="Barlow"/>
                <a:cs typeface="Barlow"/>
                <a:sym typeface="Barlow"/>
              </a:rPr>
              <a:t>Prompt</a:t>
            </a:r>
            <a:endParaRPr b="1" sz="1600">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I need you to write me a comment for a student’s report card using their name, final grade in the course, a strength I will provide you, and an area for improvement I will provide you. The comment should be complimentary, professional, and look ahead to the next year. The comment should be addressed to the student and parents.  Here is an example of a comment I wrote that I would like you to emulate along with the data I used to create it:</a:t>
            </a:r>
            <a:endParaRPr sz="1200">
              <a:solidFill>
                <a:schemeClr val="dk1"/>
              </a:solidFill>
              <a:latin typeface="Barlow"/>
              <a:ea typeface="Barlow"/>
              <a:cs typeface="Barlow"/>
              <a:sym typeface="Barlow"/>
            </a:endParaRPr>
          </a:p>
          <a:p>
            <a:pPr indent="0" lvl="0" marL="0" rtl="0" algn="l">
              <a:spcBef>
                <a:spcPts val="0"/>
              </a:spcBef>
              <a:spcAft>
                <a:spcPts val="0"/>
              </a:spcAft>
              <a:buNone/>
            </a:pPr>
            <a:r>
              <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Student 1: Byron, final grade: 92%, strength: great attention to detail, area for improvement: misses class frequently</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Report card comment for Student 1:</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Congratulations, Byron, on your impressive final grade of 92% this year! Your exceptional attention to detail has been a driving force behind your success. As we look ahead to the next year, let's focus on improving attendance to ensure you have every opportunity to excel and continue your remarkable academic journey. Keep up the great work!</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a:t>
            </a:r>
            <a:endParaRPr sz="1200">
              <a:solidFill>
                <a:schemeClr val="dk1"/>
              </a:solidFill>
              <a:latin typeface="Barlow"/>
              <a:ea typeface="Barlow"/>
              <a:cs typeface="Barlow"/>
              <a:sym typeface="Barlow"/>
            </a:endParaRPr>
          </a:p>
        </p:txBody>
      </p:sp>
      <p:pic>
        <p:nvPicPr>
          <p:cNvPr id="425" name="Google Shape;425;p52"/>
          <p:cNvPicPr preferRelativeResize="0"/>
          <p:nvPr/>
        </p:nvPicPr>
        <p:blipFill>
          <a:blip r:embed="rId6">
            <a:alphaModFix/>
          </a:blip>
          <a:stretch>
            <a:fillRect/>
          </a:stretch>
        </p:blipFill>
        <p:spPr>
          <a:xfrm>
            <a:off x="284525" y="1795400"/>
            <a:ext cx="477900" cy="477900"/>
          </a:xfrm>
          <a:prstGeom prst="rect">
            <a:avLst/>
          </a:prstGeom>
          <a:noFill/>
          <a:ln>
            <a:noFill/>
          </a:ln>
        </p:spPr>
      </p:pic>
      <p:sp>
        <p:nvSpPr>
          <p:cNvPr id="426" name="Google Shape;426;p52"/>
          <p:cNvSpPr/>
          <p:nvPr/>
        </p:nvSpPr>
        <p:spPr>
          <a:xfrm>
            <a:off x="0" y="0"/>
            <a:ext cx="9144000" cy="477900"/>
          </a:xfrm>
          <a:prstGeom prst="rect">
            <a:avLst/>
          </a:prstGeom>
          <a:solidFill>
            <a:srgbClr val="7665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Poppins"/>
                <a:ea typeface="Poppins"/>
                <a:cs typeface="Poppins"/>
                <a:sym typeface="Poppins"/>
              </a:rPr>
              <a:t>Intermediate Tools</a:t>
            </a:r>
            <a:endParaRPr b="1">
              <a:solidFill>
                <a:schemeClr val="lt1"/>
              </a:solidFill>
              <a:latin typeface="Poppins"/>
              <a:ea typeface="Poppins"/>
              <a:cs typeface="Poppins"/>
              <a:sym typeface="Poppins"/>
            </a:endParaRPr>
          </a:p>
        </p:txBody>
      </p:sp>
      <p:sp>
        <p:nvSpPr>
          <p:cNvPr id="427" name="Google Shape;427;p52"/>
          <p:cNvSpPr txBox="1"/>
          <p:nvPr/>
        </p:nvSpPr>
        <p:spPr>
          <a:xfrm>
            <a:off x="6598505" y="4776455"/>
            <a:ext cx="2508600" cy="330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u="sng">
                <a:solidFill>
                  <a:schemeClr val="hlink"/>
                </a:solidFill>
                <a:latin typeface="Poppins"/>
                <a:ea typeface="Poppins"/>
                <a:cs typeface="Poppins"/>
                <a:sym typeface="Poppins"/>
                <a:hlinkClick/>
              </a:rPr>
              <a:t>Back to Intermediate Tools</a:t>
            </a:r>
            <a:endParaRPr sz="1200">
              <a:latin typeface="Poppins"/>
              <a:ea typeface="Poppins"/>
              <a:cs typeface="Poppins"/>
              <a:sym typeface="Poppins"/>
            </a:endParaRPr>
          </a:p>
        </p:txBody>
      </p:sp>
      <p:pic>
        <p:nvPicPr>
          <p:cNvPr id="428" name="Google Shape;428;p52"/>
          <p:cNvPicPr preferRelativeResize="0"/>
          <p:nvPr/>
        </p:nvPicPr>
        <p:blipFill>
          <a:blip r:embed="rId7">
            <a:alphaModFix/>
          </a:blip>
          <a:stretch>
            <a:fillRect/>
          </a:stretch>
        </p:blipFill>
        <p:spPr>
          <a:xfrm>
            <a:off x="6711770" y="4844955"/>
            <a:ext cx="224425" cy="224425"/>
          </a:xfrm>
          <a:prstGeom prst="rect">
            <a:avLst/>
          </a:prstGeom>
          <a:noFill/>
          <a:ln>
            <a:noFill/>
          </a:ln>
        </p:spPr>
      </p:pic>
      <p:sp>
        <p:nvSpPr>
          <p:cNvPr id="429" name="Google Shape;429;p52"/>
          <p:cNvSpPr/>
          <p:nvPr/>
        </p:nvSpPr>
        <p:spPr>
          <a:xfrm>
            <a:off x="0" y="0"/>
            <a:ext cx="9144000" cy="477900"/>
          </a:xfrm>
          <a:prstGeom prst="rect">
            <a:avLst/>
          </a:prstGeom>
          <a:solidFill>
            <a:srgbClr val="7C5A98"/>
          </a:solid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b="1" lang="en" sz="2500">
                <a:solidFill>
                  <a:schemeClr val="lt1"/>
                </a:solidFill>
                <a:latin typeface="Barlow Condensed"/>
                <a:ea typeface="Barlow Condensed"/>
                <a:cs typeface="Barlow Condensed"/>
                <a:sym typeface="Barlow Condensed"/>
              </a:rPr>
              <a:t>Intermediate Tools</a:t>
            </a:r>
            <a:endParaRPr b="1" sz="2500">
              <a:solidFill>
                <a:schemeClr val="lt1"/>
              </a:solidFill>
              <a:latin typeface="Barlow Condensed"/>
              <a:ea typeface="Barlow Condensed"/>
              <a:cs typeface="Barlow Condensed"/>
              <a:sym typeface="Barlow Condense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3" name="Shape 433"/>
        <p:cNvGrpSpPr/>
        <p:nvPr/>
      </p:nvGrpSpPr>
      <p:grpSpPr>
        <a:xfrm>
          <a:off x="0" y="0"/>
          <a:ext cx="0" cy="0"/>
          <a:chOff x="0" y="0"/>
          <a:chExt cx="0" cy="0"/>
        </a:xfrm>
      </p:grpSpPr>
      <p:sp>
        <p:nvSpPr>
          <p:cNvPr id="434" name="Google Shape;434;p53"/>
          <p:cNvSpPr/>
          <p:nvPr/>
        </p:nvSpPr>
        <p:spPr>
          <a:xfrm>
            <a:off x="0" y="477900"/>
            <a:ext cx="9144000" cy="1012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500">
                <a:latin typeface="Barlow"/>
                <a:ea typeface="Barlow"/>
                <a:cs typeface="Barlow"/>
                <a:sym typeface="Barlow"/>
              </a:rPr>
              <a:t>		</a:t>
            </a:r>
            <a:r>
              <a:rPr b="1" lang="en" sz="1500">
                <a:latin typeface="Barlow"/>
                <a:ea typeface="Barlow"/>
                <a:cs typeface="Barlow"/>
                <a:sym typeface="Barlow"/>
              </a:rPr>
              <a:t>Tool 7</a:t>
            </a:r>
            <a:endParaRPr b="1" sz="1500">
              <a:latin typeface="Barlow"/>
              <a:ea typeface="Barlow"/>
              <a:cs typeface="Barlow"/>
              <a:sym typeface="Barlow"/>
            </a:endParaRPr>
          </a:p>
          <a:p>
            <a:pPr indent="457200" lvl="0" marL="457200" rtl="0" algn="l">
              <a:spcBef>
                <a:spcPts val="0"/>
              </a:spcBef>
              <a:spcAft>
                <a:spcPts val="0"/>
              </a:spcAft>
              <a:buNone/>
            </a:pPr>
            <a:r>
              <a:rPr lang="en" sz="1500">
                <a:solidFill>
                  <a:schemeClr val="dk1"/>
                </a:solidFill>
                <a:latin typeface="Barlow"/>
                <a:ea typeface="Barlow"/>
                <a:cs typeface="Barlow"/>
                <a:sym typeface="Barlow"/>
              </a:rPr>
              <a:t>👉🏿</a:t>
            </a:r>
            <a:r>
              <a:rPr b="1" lang="en" sz="1500">
                <a:solidFill>
                  <a:schemeClr val="dk1"/>
                </a:solidFill>
                <a:latin typeface="Barlow"/>
                <a:ea typeface="Barlow"/>
                <a:cs typeface="Barlow"/>
                <a:sym typeface="Barlow"/>
              </a:rPr>
              <a:t> </a:t>
            </a:r>
            <a:r>
              <a:rPr b="1" lang="en" sz="1500">
                <a:solidFill>
                  <a:schemeClr val="dk1"/>
                </a:solidFill>
                <a:latin typeface="Barlow"/>
                <a:ea typeface="Barlow"/>
                <a:cs typeface="Barlow"/>
                <a:sym typeface="Barlow"/>
              </a:rPr>
              <a:t>Tell </a:t>
            </a:r>
            <a:r>
              <a:rPr lang="en" sz="1500">
                <a:solidFill>
                  <a:schemeClr val="dk1"/>
                </a:solidFill>
                <a:latin typeface="Barlow"/>
                <a:ea typeface="Barlow"/>
                <a:cs typeface="Barlow"/>
                <a:sym typeface="Barlow"/>
              </a:rPr>
              <a:t>the model your desired </a:t>
            </a:r>
            <a:r>
              <a:rPr b="1" lang="en" sz="1500">
                <a:solidFill>
                  <a:schemeClr val="dk1"/>
                </a:solidFill>
                <a:latin typeface="Barlow"/>
                <a:ea typeface="Barlow"/>
                <a:cs typeface="Barlow"/>
                <a:sym typeface="Barlow"/>
              </a:rPr>
              <a:t>format,</a:t>
            </a:r>
            <a:r>
              <a:rPr lang="en" sz="1500">
                <a:solidFill>
                  <a:schemeClr val="dk1"/>
                </a:solidFill>
                <a:latin typeface="Barlow"/>
                <a:ea typeface="Barlow"/>
                <a:cs typeface="Barlow"/>
                <a:sym typeface="Barlow"/>
              </a:rPr>
              <a:t> including options</a:t>
            </a:r>
            <a:r>
              <a:rPr b="1" lang="en" sz="1500">
                <a:solidFill>
                  <a:schemeClr val="dk1"/>
                </a:solidFill>
                <a:latin typeface="Barlow"/>
                <a:ea typeface="Barlow"/>
                <a:cs typeface="Barlow"/>
                <a:sym typeface="Barlow"/>
              </a:rPr>
              <a:t> like markdown, HTML, </a:t>
            </a:r>
            <a:endParaRPr b="1" sz="1500">
              <a:solidFill>
                <a:schemeClr val="dk1"/>
              </a:solidFill>
              <a:latin typeface="Barlow"/>
              <a:ea typeface="Barlow"/>
              <a:cs typeface="Barlow"/>
              <a:sym typeface="Barlow"/>
            </a:endParaRPr>
          </a:p>
          <a:p>
            <a:pPr indent="457200" lvl="0" marL="457200" rtl="0" algn="l">
              <a:spcBef>
                <a:spcPts val="0"/>
              </a:spcBef>
              <a:spcAft>
                <a:spcPts val="0"/>
              </a:spcAft>
              <a:buNone/>
            </a:pPr>
            <a:r>
              <a:rPr b="1" lang="en" sz="1500">
                <a:solidFill>
                  <a:schemeClr val="dk1"/>
                </a:solidFill>
                <a:latin typeface="Barlow"/>
                <a:ea typeface="Barlow"/>
                <a:cs typeface="Barlow"/>
                <a:sym typeface="Barlow"/>
              </a:rPr>
              <a:t>JSON, </a:t>
            </a:r>
            <a:r>
              <a:rPr lang="en" sz="1500">
                <a:solidFill>
                  <a:schemeClr val="dk1"/>
                </a:solidFill>
                <a:latin typeface="Barlow"/>
                <a:ea typeface="Barlow"/>
                <a:cs typeface="Barlow"/>
                <a:sym typeface="Barlow"/>
              </a:rPr>
              <a:t>and </a:t>
            </a:r>
            <a:r>
              <a:rPr b="1" lang="en" sz="1500">
                <a:solidFill>
                  <a:schemeClr val="dk1"/>
                </a:solidFill>
                <a:latin typeface="Barlow"/>
                <a:ea typeface="Barlow"/>
                <a:cs typeface="Barlow"/>
                <a:sym typeface="Barlow"/>
              </a:rPr>
              <a:t>more.</a:t>
            </a:r>
            <a:endParaRPr b="1" sz="1500">
              <a:solidFill>
                <a:schemeClr val="dk1"/>
              </a:solidFill>
              <a:latin typeface="Barlow"/>
              <a:ea typeface="Barlow"/>
              <a:cs typeface="Barlow"/>
              <a:sym typeface="Barlow"/>
            </a:endParaRPr>
          </a:p>
        </p:txBody>
      </p:sp>
      <p:pic>
        <p:nvPicPr>
          <p:cNvPr id="435" name="Google Shape;435;p53"/>
          <p:cNvPicPr preferRelativeResize="0"/>
          <p:nvPr/>
        </p:nvPicPr>
        <p:blipFill>
          <a:blip r:embed="rId4">
            <a:alphaModFix/>
          </a:blip>
          <a:stretch>
            <a:fillRect/>
          </a:stretch>
        </p:blipFill>
        <p:spPr>
          <a:xfrm>
            <a:off x="150426" y="678150"/>
            <a:ext cx="612000" cy="612000"/>
          </a:xfrm>
          <a:prstGeom prst="rect">
            <a:avLst/>
          </a:prstGeom>
          <a:noFill/>
          <a:ln>
            <a:noFill/>
          </a:ln>
        </p:spPr>
      </p:pic>
      <p:sp>
        <p:nvSpPr>
          <p:cNvPr id="436" name="Google Shape;436;p53"/>
          <p:cNvSpPr txBox="1"/>
          <p:nvPr/>
        </p:nvSpPr>
        <p:spPr>
          <a:xfrm>
            <a:off x="1240275" y="1685497"/>
            <a:ext cx="7339800" cy="8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latin typeface="Barlow"/>
                <a:ea typeface="Barlow"/>
                <a:cs typeface="Barlow"/>
                <a:sym typeface="Barlow"/>
              </a:rPr>
              <a:t>Opportunity</a:t>
            </a:r>
            <a:endParaRPr b="1" sz="1500">
              <a:latin typeface="Barlow"/>
              <a:ea typeface="Barlow"/>
              <a:cs typeface="Barlow"/>
              <a:sym typeface="Barlow"/>
            </a:endParaRPr>
          </a:p>
          <a:p>
            <a:pPr indent="0" lvl="0" marL="0" rtl="0" algn="l">
              <a:spcBef>
                <a:spcPts val="0"/>
              </a:spcBef>
              <a:spcAft>
                <a:spcPts val="0"/>
              </a:spcAft>
              <a:buNone/>
            </a:pPr>
            <a:r>
              <a:rPr lang="en" sz="1500">
                <a:latin typeface="Barlow"/>
                <a:ea typeface="Barlow"/>
                <a:cs typeface="Barlow"/>
                <a:sym typeface="Barlow"/>
              </a:rPr>
              <a:t>Writing emails to parents and guardians</a:t>
            </a:r>
            <a:endParaRPr sz="1500">
              <a:latin typeface="Barlow"/>
              <a:ea typeface="Barlow"/>
              <a:cs typeface="Barlow"/>
              <a:sym typeface="Barlow"/>
            </a:endParaRPr>
          </a:p>
        </p:txBody>
      </p:sp>
      <p:pic>
        <p:nvPicPr>
          <p:cNvPr id="437" name="Google Shape;437;p53"/>
          <p:cNvPicPr preferRelativeResize="0"/>
          <p:nvPr/>
        </p:nvPicPr>
        <p:blipFill>
          <a:blip r:embed="rId5">
            <a:alphaModFix/>
          </a:blip>
          <a:stretch>
            <a:fillRect/>
          </a:stretch>
        </p:blipFill>
        <p:spPr>
          <a:xfrm>
            <a:off x="217478" y="2589438"/>
            <a:ext cx="612000" cy="611981"/>
          </a:xfrm>
          <a:prstGeom prst="rect">
            <a:avLst/>
          </a:prstGeom>
          <a:noFill/>
          <a:ln>
            <a:noFill/>
          </a:ln>
        </p:spPr>
      </p:pic>
      <p:sp>
        <p:nvSpPr>
          <p:cNvPr id="438" name="Google Shape;438;p53"/>
          <p:cNvSpPr txBox="1"/>
          <p:nvPr/>
        </p:nvSpPr>
        <p:spPr>
          <a:xfrm>
            <a:off x="902100" y="2413350"/>
            <a:ext cx="7851600" cy="23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latin typeface="Barlow"/>
                <a:ea typeface="Barlow"/>
                <a:cs typeface="Barlow"/>
                <a:sym typeface="Barlow"/>
              </a:rPr>
              <a:t>Prompt</a:t>
            </a:r>
            <a:endParaRPr b="1" sz="1500">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Your task is to write an email response to a parent based on a short summary of an incident that I will provide you in &lt;&gt; below. You will produce a respectful but firm email asking for the parent or guardian’s help with the situation. You will also produce a one-sentence summary of the email that includes today's date and the method of contact, so that I can log in the parent-teacher contact log. Do not include the summary in the email.</a:t>
            </a:r>
            <a:endParaRPr sz="1200">
              <a:solidFill>
                <a:schemeClr val="dk1"/>
              </a:solidFill>
              <a:latin typeface="Barlow"/>
              <a:ea typeface="Barlow"/>
              <a:cs typeface="Barlow"/>
              <a:sym typeface="Barlow"/>
            </a:endParaRPr>
          </a:p>
          <a:p>
            <a:pPr indent="0" lvl="0" marL="0" rtl="0" algn="l">
              <a:spcBef>
                <a:spcPts val="0"/>
              </a:spcBef>
              <a:spcAft>
                <a:spcPts val="0"/>
              </a:spcAft>
              <a:buNone/>
            </a:pPr>
            <a:r>
              <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Structure your response in the format below</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Summary for contact log:</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Email subject line: </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Email text: </a:t>
            </a:r>
            <a:endParaRPr sz="1200">
              <a:solidFill>
                <a:schemeClr val="dk1"/>
              </a:solidFill>
              <a:latin typeface="Barlow"/>
              <a:ea typeface="Barlow"/>
              <a:cs typeface="Barlow"/>
              <a:sym typeface="Barlow"/>
            </a:endParaRPr>
          </a:p>
          <a:p>
            <a:pPr indent="0" lvl="0" marL="0" rtl="0" algn="l">
              <a:spcBef>
                <a:spcPts val="0"/>
              </a:spcBef>
              <a:spcAft>
                <a:spcPts val="0"/>
              </a:spcAft>
              <a:buNone/>
            </a:pPr>
            <a:r>
              <a:t/>
            </a:r>
            <a:endParaRPr sz="1200">
              <a:solidFill>
                <a:schemeClr val="dk1"/>
              </a:solidFill>
              <a:latin typeface="Barlow"/>
              <a:ea typeface="Barlow"/>
              <a:cs typeface="Barlow"/>
              <a:sym typeface="Barlow"/>
            </a:endParaRPr>
          </a:p>
          <a:p>
            <a:pPr indent="0" lvl="0" marL="0" rtl="0" algn="l">
              <a:spcBef>
                <a:spcPts val="0"/>
              </a:spcBef>
              <a:spcAft>
                <a:spcPts val="0"/>
              </a:spcAft>
              <a:buNone/>
            </a:pPr>
            <a:r>
              <a:rPr lang="en" sz="1200">
                <a:solidFill>
                  <a:schemeClr val="dk1"/>
                </a:solidFill>
                <a:latin typeface="Barlow"/>
                <a:ea typeface="Barlow"/>
                <a:cs typeface="Barlow"/>
                <a:sym typeface="Barlow"/>
              </a:rPr>
              <a:t>Here is the summary of the incident: &lt;Tad threw his double bass at another student this afternoon. The other student was not injured, but Tad’s anger was out of control.&gt;</a:t>
            </a:r>
            <a:endParaRPr sz="1200">
              <a:solidFill>
                <a:schemeClr val="dk1"/>
              </a:solidFill>
              <a:latin typeface="Barlow"/>
              <a:ea typeface="Barlow"/>
              <a:cs typeface="Barlow"/>
              <a:sym typeface="Barlow"/>
            </a:endParaRPr>
          </a:p>
        </p:txBody>
      </p:sp>
      <p:pic>
        <p:nvPicPr>
          <p:cNvPr id="439" name="Google Shape;439;p53"/>
          <p:cNvPicPr preferRelativeResize="0"/>
          <p:nvPr/>
        </p:nvPicPr>
        <p:blipFill>
          <a:blip r:embed="rId6">
            <a:alphaModFix/>
          </a:blip>
          <a:stretch>
            <a:fillRect/>
          </a:stretch>
        </p:blipFill>
        <p:spPr>
          <a:xfrm>
            <a:off x="217475" y="1800975"/>
            <a:ext cx="477900" cy="477900"/>
          </a:xfrm>
          <a:prstGeom prst="rect">
            <a:avLst/>
          </a:prstGeom>
          <a:noFill/>
          <a:ln>
            <a:noFill/>
          </a:ln>
        </p:spPr>
      </p:pic>
      <p:sp>
        <p:nvSpPr>
          <p:cNvPr id="440" name="Google Shape;440;p53"/>
          <p:cNvSpPr/>
          <p:nvPr/>
        </p:nvSpPr>
        <p:spPr>
          <a:xfrm>
            <a:off x="0" y="0"/>
            <a:ext cx="9144000" cy="477900"/>
          </a:xfrm>
          <a:prstGeom prst="rect">
            <a:avLst/>
          </a:prstGeom>
          <a:solidFill>
            <a:srgbClr val="7665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Poppins"/>
                <a:ea typeface="Poppins"/>
                <a:cs typeface="Poppins"/>
                <a:sym typeface="Poppins"/>
              </a:rPr>
              <a:t>Intermediate Tools</a:t>
            </a:r>
            <a:endParaRPr b="1">
              <a:solidFill>
                <a:schemeClr val="lt1"/>
              </a:solidFill>
              <a:latin typeface="Poppins"/>
              <a:ea typeface="Poppins"/>
              <a:cs typeface="Poppins"/>
              <a:sym typeface="Poppins"/>
            </a:endParaRPr>
          </a:p>
        </p:txBody>
      </p:sp>
      <p:sp>
        <p:nvSpPr>
          <p:cNvPr id="441" name="Google Shape;441;p53"/>
          <p:cNvSpPr txBox="1"/>
          <p:nvPr/>
        </p:nvSpPr>
        <p:spPr>
          <a:xfrm>
            <a:off x="6598505" y="4776455"/>
            <a:ext cx="2508600" cy="330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u="sng">
                <a:solidFill>
                  <a:schemeClr val="hlink"/>
                </a:solidFill>
                <a:latin typeface="Poppins"/>
                <a:ea typeface="Poppins"/>
                <a:cs typeface="Poppins"/>
                <a:sym typeface="Poppins"/>
                <a:hlinkClick/>
              </a:rPr>
              <a:t>Back to Intermediate Tools</a:t>
            </a:r>
            <a:endParaRPr sz="1200">
              <a:latin typeface="Poppins"/>
              <a:ea typeface="Poppins"/>
              <a:cs typeface="Poppins"/>
              <a:sym typeface="Poppins"/>
            </a:endParaRPr>
          </a:p>
        </p:txBody>
      </p:sp>
      <p:pic>
        <p:nvPicPr>
          <p:cNvPr id="442" name="Google Shape;442;p53"/>
          <p:cNvPicPr preferRelativeResize="0"/>
          <p:nvPr/>
        </p:nvPicPr>
        <p:blipFill>
          <a:blip r:embed="rId7">
            <a:alphaModFix/>
          </a:blip>
          <a:stretch>
            <a:fillRect/>
          </a:stretch>
        </p:blipFill>
        <p:spPr>
          <a:xfrm>
            <a:off x="6711770" y="4844955"/>
            <a:ext cx="224425" cy="224425"/>
          </a:xfrm>
          <a:prstGeom prst="rect">
            <a:avLst/>
          </a:prstGeom>
          <a:noFill/>
          <a:ln>
            <a:noFill/>
          </a:ln>
        </p:spPr>
      </p:pic>
      <p:sp>
        <p:nvSpPr>
          <p:cNvPr id="443" name="Google Shape;443;p53"/>
          <p:cNvSpPr/>
          <p:nvPr/>
        </p:nvSpPr>
        <p:spPr>
          <a:xfrm>
            <a:off x="0" y="0"/>
            <a:ext cx="9144000" cy="477900"/>
          </a:xfrm>
          <a:prstGeom prst="rect">
            <a:avLst/>
          </a:prstGeom>
          <a:solidFill>
            <a:srgbClr val="7C5A98"/>
          </a:solid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b="1" lang="en" sz="2500">
                <a:solidFill>
                  <a:schemeClr val="lt1"/>
                </a:solidFill>
                <a:latin typeface="Barlow Condensed"/>
                <a:ea typeface="Barlow Condensed"/>
                <a:cs typeface="Barlow Condensed"/>
                <a:sym typeface="Barlow Condensed"/>
              </a:rPr>
              <a:t>Intermediate Tools</a:t>
            </a:r>
            <a:endParaRPr b="1" sz="2500">
              <a:solidFill>
                <a:schemeClr val="lt1"/>
              </a:solidFill>
              <a:latin typeface="Barlow Condensed"/>
              <a:ea typeface="Barlow Condensed"/>
              <a:cs typeface="Barlow Condensed"/>
              <a:sym typeface="Barlow Condense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0096"/>
        </a:solidFill>
      </p:bgPr>
    </p:bg>
    <p:spTree>
      <p:nvGrpSpPr>
        <p:cNvPr id="447" name="Shape 447"/>
        <p:cNvGrpSpPr/>
        <p:nvPr/>
      </p:nvGrpSpPr>
      <p:grpSpPr>
        <a:xfrm>
          <a:off x="0" y="0"/>
          <a:ext cx="0" cy="0"/>
          <a:chOff x="0" y="0"/>
          <a:chExt cx="0" cy="0"/>
        </a:xfrm>
      </p:grpSpPr>
      <p:sp>
        <p:nvSpPr>
          <p:cNvPr id="448" name="Google Shape;448;p54"/>
          <p:cNvSpPr txBox="1"/>
          <p:nvPr/>
        </p:nvSpPr>
        <p:spPr>
          <a:xfrm>
            <a:off x="754200" y="2216400"/>
            <a:ext cx="7635600" cy="84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200">
                <a:solidFill>
                  <a:srgbClr val="FFFFFF"/>
                </a:solidFill>
                <a:latin typeface="Barlow Condensed"/>
                <a:ea typeface="Barlow Condensed"/>
                <a:cs typeface="Barlow Condensed"/>
                <a:sym typeface="Barlow Condensed"/>
              </a:rPr>
              <a:t>Advanced</a:t>
            </a:r>
            <a:r>
              <a:rPr b="1" lang="en" sz="4200">
                <a:solidFill>
                  <a:srgbClr val="FFFFFF"/>
                </a:solidFill>
                <a:latin typeface="Barlow Condensed"/>
                <a:ea typeface="Barlow Condensed"/>
                <a:cs typeface="Barlow Condensed"/>
                <a:sym typeface="Barlow Condensed"/>
              </a:rPr>
              <a:t> Tools </a:t>
            </a:r>
            <a:endParaRPr b="1" sz="4200">
              <a:solidFill>
                <a:srgbClr val="FFFFFF"/>
              </a:solidFill>
              <a:latin typeface="Barlow Condensed"/>
              <a:ea typeface="Barlow Condensed"/>
              <a:cs typeface="Barlow Condensed"/>
              <a:sym typeface="Barlow Condensed"/>
            </a:endParaRPr>
          </a:p>
        </p:txBody>
      </p:sp>
      <p:pic>
        <p:nvPicPr>
          <p:cNvPr id="449" name="Google Shape;449;p54"/>
          <p:cNvPicPr preferRelativeResize="0"/>
          <p:nvPr/>
        </p:nvPicPr>
        <p:blipFill>
          <a:blip r:embed="rId3">
            <a:alphaModFix/>
          </a:blip>
          <a:stretch>
            <a:fillRect/>
          </a:stretch>
        </p:blipFill>
        <p:spPr>
          <a:xfrm rot="10799999">
            <a:off x="5813280" y="2788663"/>
            <a:ext cx="3330715" cy="2292744"/>
          </a:xfrm>
          <a:prstGeom prst="rect">
            <a:avLst/>
          </a:prstGeom>
          <a:noFill/>
          <a:ln>
            <a:noFill/>
          </a:ln>
        </p:spPr>
      </p:pic>
      <p:pic>
        <p:nvPicPr>
          <p:cNvPr id="450" name="Google Shape;450;p54"/>
          <p:cNvPicPr preferRelativeResize="0"/>
          <p:nvPr/>
        </p:nvPicPr>
        <p:blipFill rotWithShape="1">
          <a:blip r:embed="rId4">
            <a:alphaModFix/>
          </a:blip>
          <a:srcRect b="24908" l="0" r="11613" t="0"/>
          <a:stretch/>
        </p:blipFill>
        <p:spPr>
          <a:xfrm>
            <a:off x="10" y="10"/>
            <a:ext cx="2820776" cy="3058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0161"/>
        </a:solidFill>
      </p:bgPr>
    </p:bg>
    <p:spTree>
      <p:nvGrpSpPr>
        <p:cNvPr id="120" name="Shape 120"/>
        <p:cNvGrpSpPr/>
        <p:nvPr/>
      </p:nvGrpSpPr>
      <p:grpSpPr>
        <a:xfrm>
          <a:off x="0" y="0"/>
          <a:ext cx="0" cy="0"/>
          <a:chOff x="0" y="0"/>
          <a:chExt cx="0" cy="0"/>
        </a:xfrm>
      </p:grpSpPr>
      <p:sp>
        <p:nvSpPr>
          <p:cNvPr id="121" name="Google Shape;121;p28"/>
          <p:cNvSpPr/>
          <p:nvPr/>
        </p:nvSpPr>
        <p:spPr>
          <a:xfrm>
            <a:off x="415800" y="0"/>
            <a:ext cx="8597400" cy="5143500"/>
          </a:xfrm>
          <a:prstGeom prst="rect">
            <a:avLst/>
          </a:prstGeom>
          <a:solidFill>
            <a:srgbClr val="3601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8"/>
          <p:cNvSpPr txBox="1"/>
          <p:nvPr/>
        </p:nvSpPr>
        <p:spPr>
          <a:xfrm>
            <a:off x="979925" y="2150850"/>
            <a:ext cx="7635600" cy="84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rgbClr val="FFFFFF"/>
                </a:solidFill>
                <a:latin typeface="Barlow Condensed"/>
                <a:ea typeface="Barlow Condensed"/>
                <a:cs typeface="Barlow Condensed"/>
                <a:sym typeface="Barlow Condensed"/>
              </a:rPr>
              <a:t>Starter Prompts</a:t>
            </a:r>
            <a:endParaRPr b="1" sz="4000">
              <a:solidFill>
                <a:srgbClr val="FFFFFF"/>
              </a:solidFill>
              <a:latin typeface="Barlow Condensed"/>
              <a:ea typeface="Barlow Condensed"/>
              <a:cs typeface="Barlow Condensed"/>
              <a:sym typeface="Barlow Condensed"/>
            </a:endParaRPr>
          </a:p>
        </p:txBody>
      </p:sp>
      <p:pic>
        <p:nvPicPr>
          <p:cNvPr id="123" name="Google Shape;123;p28"/>
          <p:cNvPicPr preferRelativeResize="0"/>
          <p:nvPr/>
        </p:nvPicPr>
        <p:blipFill>
          <a:blip r:embed="rId3">
            <a:alphaModFix/>
          </a:blip>
          <a:stretch>
            <a:fillRect/>
          </a:stretch>
        </p:blipFill>
        <p:spPr>
          <a:xfrm>
            <a:off x="5151813" y="2543063"/>
            <a:ext cx="4333875" cy="2600325"/>
          </a:xfrm>
          <a:prstGeom prst="rect">
            <a:avLst/>
          </a:prstGeom>
          <a:noFill/>
          <a:ln>
            <a:noFill/>
          </a:ln>
        </p:spPr>
      </p:pic>
      <p:pic>
        <p:nvPicPr>
          <p:cNvPr id="124" name="Google Shape;124;p28"/>
          <p:cNvPicPr preferRelativeResize="0"/>
          <p:nvPr/>
        </p:nvPicPr>
        <p:blipFill rotWithShape="1">
          <a:blip r:embed="rId4">
            <a:alphaModFix/>
          </a:blip>
          <a:srcRect b="24908" l="0" r="11613" t="0"/>
          <a:stretch/>
        </p:blipFill>
        <p:spPr>
          <a:xfrm>
            <a:off x="1" y="59451"/>
            <a:ext cx="2508950" cy="27201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55"/>
          <p:cNvSpPr/>
          <p:nvPr/>
        </p:nvSpPr>
        <p:spPr>
          <a:xfrm>
            <a:off x="328950" y="699925"/>
            <a:ext cx="8486100" cy="1343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Barlow"/>
                <a:ea typeface="Barlow"/>
                <a:cs typeface="Barlow"/>
                <a:sym typeface="Barlow"/>
              </a:rPr>
              <a:t>		🔗</a:t>
            </a:r>
            <a:r>
              <a:rPr b="1" lang="en" sz="1800" u="sng">
                <a:solidFill>
                  <a:schemeClr val="hlink"/>
                </a:solidFill>
                <a:latin typeface="Barlow"/>
                <a:ea typeface="Barlow"/>
                <a:cs typeface="Barlow"/>
                <a:sym typeface="Barlow"/>
                <a:hlinkClick action="ppaction://hlinkshowjump?jump=nextslide"/>
              </a:rPr>
              <a:t>Tool 8</a:t>
            </a:r>
            <a:endParaRPr b="1" sz="1800">
              <a:latin typeface="Barlow"/>
              <a:ea typeface="Barlow"/>
              <a:cs typeface="Barlow"/>
              <a:sym typeface="Barlow"/>
            </a:endParaRPr>
          </a:p>
          <a:p>
            <a:pPr indent="457200" lvl="0" marL="457200" rtl="0" algn="l">
              <a:spcBef>
                <a:spcPts val="0"/>
              </a:spcBef>
              <a:spcAft>
                <a:spcPts val="0"/>
              </a:spcAft>
              <a:buNone/>
            </a:pPr>
            <a:r>
              <a:rPr lang="en" sz="1800">
                <a:latin typeface="Barlow"/>
                <a:ea typeface="Barlow"/>
                <a:cs typeface="Barlow"/>
                <a:sym typeface="Barlow"/>
              </a:rPr>
              <a:t>👉🏿 </a:t>
            </a:r>
            <a:r>
              <a:rPr b="1" lang="en" sz="1800">
                <a:latin typeface="Barlow"/>
                <a:ea typeface="Barlow"/>
                <a:cs typeface="Barlow"/>
                <a:sym typeface="Barlow"/>
              </a:rPr>
              <a:t>Provide steps</a:t>
            </a:r>
            <a:r>
              <a:rPr lang="en" sz="1800">
                <a:latin typeface="Barlow"/>
                <a:ea typeface="Barlow"/>
                <a:cs typeface="Barlow"/>
                <a:sym typeface="Barlow"/>
              </a:rPr>
              <a:t> for the model that </a:t>
            </a:r>
            <a:r>
              <a:rPr b="1" lang="en" sz="1800">
                <a:latin typeface="Barlow"/>
                <a:ea typeface="Barlow"/>
                <a:cs typeface="Barlow"/>
                <a:sym typeface="Barlow"/>
              </a:rPr>
              <a:t>represent </a:t>
            </a:r>
            <a:r>
              <a:rPr lang="en" sz="1800">
                <a:latin typeface="Barlow"/>
                <a:ea typeface="Barlow"/>
                <a:cs typeface="Barlow"/>
                <a:sym typeface="Barlow"/>
              </a:rPr>
              <a:t>the </a:t>
            </a:r>
            <a:r>
              <a:rPr b="1" lang="en" sz="1800">
                <a:latin typeface="Barlow"/>
                <a:ea typeface="Barlow"/>
                <a:cs typeface="Barlow"/>
                <a:sym typeface="Barlow"/>
              </a:rPr>
              <a:t>chain of reasoning</a:t>
            </a:r>
            <a:endParaRPr b="1" sz="1800">
              <a:latin typeface="Barlow"/>
              <a:ea typeface="Barlow"/>
              <a:cs typeface="Barlow"/>
              <a:sym typeface="Barlow"/>
            </a:endParaRPr>
          </a:p>
          <a:p>
            <a:pPr indent="457200" lvl="0" marL="457200" rtl="0" algn="l">
              <a:spcBef>
                <a:spcPts val="0"/>
              </a:spcBef>
              <a:spcAft>
                <a:spcPts val="0"/>
              </a:spcAft>
              <a:buNone/>
            </a:pPr>
            <a:r>
              <a:rPr lang="en" sz="1800">
                <a:latin typeface="Barlow"/>
                <a:ea typeface="Barlow"/>
                <a:cs typeface="Barlow"/>
                <a:sym typeface="Barlow"/>
              </a:rPr>
              <a:t> it  should complete. </a:t>
            </a:r>
            <a:endParaRPr sz="1800">
              <a:latin typeface="Barlow"/>
              <a:ea typeface="Barlow"/>
              <a:cs typeface="Barlow"/>
              <a:sym typeface="Barlow"/>
            </a:endParaRPr>
          </a:p>
        </p:txBody>
      </p:sp>
      <p:sp>
        <p:nvSpPr>
          <p:cNvPr id="456" name="Google Shape;456;p55"/>
          <p:cNvSpPr/>
          <p:nvPr/>
        </p:nvSpPr>
        <p:spPr>
          <a:xfrm>
            <a:off x="0" y="0"/>
            <a:ext cx="9144000" cy="477900"/>
          </a:xfrm>
          <a:prstGeom prst="rect">
            <a:avLst/>
          </a:prstGeom>
          <a:solidFill>
            <a:srgbClr val="540096"/>
          </a:solid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b="1" lang="en" sz="2500">
                <a:solidFill>
                  <a:schemeClr val="lt1"/>
                </a:solidFill>
                <a:latin typeface="Barlow Condensed"/>
                <a:ea typeface="Barlow Condensed"/>
                <a:cs typeface="Barlow Condensed"/>
                <a:sym typeface="Barlow Condensed"/>
              </a:rPr>
              <a:t>Advanced </a:t>
            </a:r>
            <a:r>
              <a:rPr b="1" lang="en" sz="2500">
                <a:solidFill>
                  <a:schemeClr val="lt1"/>
                </a:solidFill>
                <a:latin typeface="Barlow Condensed"/>
                <a:ea typeface="Barlow Condensed"/>
                <a:cs typeface="Barlow Condensed"/>
                <a:sym typeface="Barlow Condensed"/>
              </a:rPr>
              <a:t>Tools</a:t>
            </a:r>
            <a:endParaRPr b="1" sz="2500">
              <a:solidFill>
                <a:schemeClr val="lt1"/>
              </a:solidFill>
              <a:latin typeface="Barlow Condensed"/>
              <a:ea typeface="Barlow Condensed"/>
              <a:cs typeface="Barlow Condensed"/>
              <a:sym typeface="Barlow Condensed"/>
            </a:endParaRPr>
          </a:p>
        </p:txBody>
      </p:sp>
      <p:pic>
        <p:nvPicPr>
          <p:cNvPr id="457" name="Google Shape;457;p55"/>
          <p:cNvPicPr preferRelativeResize="0"/>
          <p:nvPr/>
        </p:nvPicPr>
        <p:blipFill>
          <a:blip r:embed="rId3">
            <a:alphaModFix/>
          </a:blip>
          <a:stretch>
            <a:fillRect/>
          </a:stretch>
        </p:blipFill>
        <p:spPr>
          <a:xfrm>
            <a:off x="511851" y="1065750"/>
            <a:ext cx="612000" cy="612000"/>
          </a:xfrm>
          <a:prstGeom prst="rect">
            <a:avLst/>
          </a:prstGeom>
          <a:noFill/>
          <a:ln>
            <a:noFill/>
          </a:ln>
        </p:spPr>
      </p:pic>
      <p:sp>
        <p:nvSpPr>
          <p:cNvPr id="458" name="Google Shape;458;p55"/>
          <p:cNvSpPr/>
          <p:nvPr/>
        </p:nvSpPr>
        <p:spPr>
          <a:xfrm>
            <a:off x="328950" y="2147850"/>
            <a:ext cx="8486100" cy="1343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Barlow"/>
                <a:ea typeface="Barlow"/>
                <a:cs typeface="Barlow"/>
                <a:sym typeface="Barlow"/>
              </a:rPr>
              <a:t>		🔗</a:t>
            </a:r>
            <a:r>
              <a:rPr b="1" lang="en" sz="1800" u="sng">
                <a:solidFill>
                  <a:schemeClr val="hlink"/>
                </a:solidFill>
                <a:latin typeface="Barlow"/>
                <a:ea typeface="Barlow"/>
                <a:cs typeface="Barlow"/>
                <a:sym typeface="Barlow"/>
                <a:hlinkClick action="ppaction://hlinkshowjump?jump=lastslide"/>
              </a:rPr>
              <a:t>Tool 9</a:t>
            </a:r>
            <a:endParaRPr b="1" sz="1800">
              <a:latin typeface="Barlow"/>
              <a:ea typeface="Barlow"/>
              <a:cs typeface="Barlow"/>
              <a:sym typeface="Barlow"/>
            </a:endParaRPr>
          </a:p>
          <a:p>
            <a:pPr indent="457200" lvl="0" marL="457200" rtl="0" algn="l">
              <a:spcBef>
                <a:spcPts val="0"/>
              </a:spcBef>
              <a:spcAft>
                <a:spcPts val="0"/>
              </a:spcAft>
              <a:buNone/>
            </a:pPr>
            <a:r>
              <a:rPr b="1" lang="en" sz="1800">
                <a:latin typeface="Barlow"/>
                <a:ea typeface="Barlow"/>
                <a:cs typeface="Barlow"/>
                <a:sym typeface="Barlow"/>
              </a:rPr>
              <a:t>👉🏿</a:t>
            </a:r>
            <a:r>
              <a:rPr b="1" lang="en" sz="1800">
                <a:latin typeface="Barlow"/>
                <a:ea typeface="Barlow"/>
                <a:cs typeface="Barlow"/>
                <a:sym typeface="Barlow"/>
              </a:rPr>
              <a:t>Ask </a:t>
            </a:r>
            <a:r>
              <a:rPr lang="en" sz="1800">
                <a:latin typeface="Barlow"/>
                <a:ea typeface="Barlow"/>
                <a:cs typeface="Barlow"/>
                <a:sym typeface="Barlow"/>
              </a:rPr>
              <a:t>the model to </a:t>
            </a:r>
            <a:r>
              <a:rPr b="1" lang="en" sz="1800">
                <a:latin typeface="Barlow"/>
                <a:ea typeface="Barlow"/>
                <a:cs typeface="Barlow"/>
                <a:sym typeface="Barlow"/>
              </a:rPr>
              <a:t>check</a:t>
            </a:r>
            <a:r>
              <a:rPr lang="en" sz="1800">
                <a:latin typeface="Barlow"/>
                <a:ea typeface="Barlow"/>
                <a:cs typeface="Barlow"/>
                <a:sym typeface="Barlow"/>
              </a:rPr>
              <a:t> whether certain conditions are met</a:t>
            </a:r>
            <a:r>
              <a:rPr b="1" lang="en" sz="1800">
                <a:latin typeface="Barlow"/>
                <a:ea typeface="Barlow"/>
                <a:cs typeface="Barlow"/>
                <a:sym typeface="Barlow"/>
              </a:rPr>
              <a:t> before</a:t>
            </a:r>
            <a:endParaRPr b="1" sz="1800">
              <a:latin typeface="Barlow"/>
              <a:ea typeface="Barlow"/>
              <a:cs typeface="Barlow"/>
              <a:sym typeface="Barlow"/>
            </a:endParaRPr>
          </a:p>
          <a:p>
            <a:pPr indent="457200" lvl="0" marL="457200" rtl="0" algn="l">
              <a:spcBef>
                <a:spcPts val="0"/>
              </a:spcBef>
              <a:spcAft>
                <a:spcPts val="0"/>
              </a:spcAft>
              <a:buNone/>
            </a:pPr>
            <a:r>
              <a:rPr lang="en" sz="1800">
                <a:latin typeface="Barlow"/>
                <a:ea typeface="Barlow"/>
                <a:cs typeface="Barlow"/>
                <a:sym typeface="Barlow"/>
              </a:rPr>
              <a:t> completing the task, and to </a:t>
            </a:r>
            <a:r>
              <a:rPr b="1" lang="en" sz="1800">
                <a:latin typeface="Barlow"/>
                <a:ea typeface="Barlow"/>
                <a:cs typeface="Barlow"/>
                <a:sym typeface="Barlow"/>
              </a:rPr>
              <a:t>stop short </a:t>
            </a:r>
            <a:r>
              <a:rPr lang="en" sz="1800">
                <a:latin typeface="Barlow"/>
                <a:ea typeface="Barlow"/>
                <a:cs typeface="Barlow"/>
                <a:sym typeface="Barlow"/>
              </a:rPr>
              <a:t>when they are </a:t>
            </a:r>
            <a:r>
              <a:rPr b="1" lang="en" sz="1800">
                <a:latin typeface="Barlow"/>
                <a:ea typeface="Barlow"/>
                <a:cs typeface="Barlow"/>
                <a:sym typeface="Barlow"/>
              </a:rPr>
              <a:t>not met.</a:t>
            </a:r>
            <a:endParaRPr sz="1800">
              <a:latin typeface="Barlow"/>
              <a:ea typeface="Barlow"/>
              <a:cs typeface="Barlow"/>
              <a:sym typeface="Barlow"/>
            </a:endParaRPr>
          </a:p>
        </p:txBody>
      </p:sp>
      <p:pic>
        <p:nvPicPr>
          <p:cNvPr id="459" name="Google Shape;459;p55"/>
          <p:cNvPicPr preferRelativeResize="0"/>
          <p:nvPr/>
        </p:nvPicPr>
        <p:blipFill>
          <a:blip r:embed="rId3">
            <a:alphaModFix/>
          </a:blip>
          <a:stretch>
            <a:fillRect/>
          </a:stretch>
        </p:blipFill>
        <p:spPr>
          <a:xfrm>
            <a:off x="511851" y="2513713"/>
            <a:ext cx="612000" cy="612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3" name="Shape 463"/>
        <p:cNvGrpSpPr/>
        <p:nvPr/>
      </p:nvGrpSpPr>
      <p:grpSpPr>
        <a:xfrm>
          <a:off x="0" y="0"/>
          <a:ext cx="0" cy="0"/>
          <a:chOff x="0" y="0"/>
          <a:chExt cx="0" cy="0"/>
        </a:xfrm>
      </p:grpSpPr>
      <p:sp>
        <p:nvSpPr>
          <p:cNvPr id="464" name="Google Shape;464;p56"/>
          <p:cNvSpPr/>
          <p:nvPr/>
        </p:nvSpPr>
        <p:spPr>
          <a:xfrm>
            <a:off x="0" y="477900"/>
            <a:ext cx="9144000" cy="1012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latin typeface="Barlow"/>
                <a:ea typeface="Barlow"/>
                <a:cs typeface="Barlow"/>
                <a:sym typeface="Barlow"/>
              </a:rPr>
              <a:t>		</a:t>
            </a:r>
            <a:r>
              <a:rPr b="1" lang="en" sz="1600">
                <a:latin typeface="Barlow"/>
                <a:ea typeface="Barlow"/>
                <a:cs typeface="Barlow"/>
                <a:sym typeface="Barlow"/>
              </a:rPr>
              <a:t>Tool 8</a:t>
            </a:r>
            <a:endParaRPr b="1" sz="1600">
              <a:latin typeface="Barlow"/>
              <a:ea typeface="Barlow"/>
              <a:cs typeface="Barlow"/>
              <a:sym typeface="Barlow"/>
            </a:endParaRPr>
          </a:p>
          <a:p>
            <a:pPr indent="457200" lvl="0" marL="457200" rtl="0" algn="l">
              <a:spcBef>
                <a:spcPts val="0"/>
              </a:spcBef>
              <a:spcAft>
                <a:spcPts val="0"/>
              </a:spcAft>
              <a:buClr>
                <a:schemeClr val="dk1"/>
              </a:buClr>
              <a:buSzPts val="1100"/>
              <a:buFont typeface="Arial"/>
              <a:buNone/>
            </a:pPr>
            <a:r>
              <a:rPr lang="en" sz="1600">
                <a:solidFill>
                  <a:schemeClr val="dk1"/>
                </a:solidFill>
                <a:latin typeface="Barlow"/>
                <a:ea typeface="Barlow"/>
                <a:cs typeface="Barlow"/>
                <a:sym typeface="Barlow"/>
              </a:rPr>
              <a:t>👉🏿 </a:t>
            </a:r>
            <a:r>
              <a:rPr b="1" lang="en" sz="1600">
                <a:solidFill>
                  <a:schemeClr val="dk1"/>
                </a:solidFill>
                <a:latin typeface="Barlow"/>
                <a:ea typeface="Barlow"/>
                <a:cs typeface="Barlow"/>
                <a:sym typeface="Barlow"/>
              </a:rPr>
              <a:t>Provide steps</a:t>
            </a:r>
            <a:r>
              <a:rPr lang="en" sz="1600">
                <a:solidFill>
                  <a:schemeClr val="dk1"/>
                </a:solidFill>
                <a:latin typeface="Barlow"/>
                <a:ea typeface="Barlow"/>
                <a:cs typeface="Barlow"/>
                <a:sym typeface="Barlow"/>
              </a:rPr>
              <a:t> for the model that </a:t>
            </a:r>
            <a:r>
              <a:rPr b="1" lang="en" sz="1600">
                <a:solidFill>
                  <a:schemeClr val="dk1"/>
                </a:solidFill>
                <a:latin typeface="Barlow"/>
                <a:ea typeface="Barlow"/>
                <a:cs typeface="Barlow"/>
                <a:sym typeface="Barlow"/>
              </a:rPr>
              <a:t>represent </a:t>
            </a:r>
            <a:r>
              <a:rPr lang="en" sz="1600">
                <a:solidFill>
                  <a:schemeClr val="dk1"/>
                </a:solidFill>
                <a:latin typeface="Barlow"/>
                <a:ea typeface="Barlow"/>
                <a:cs typeface="Barlow"/>
                <a:sym typeface="Barlow"/>
              </a:rPr>
              <a:t>the </a:t>
            </a:r>
            <a:r>
              <a:rPr b="1" lang="en" sz="1600">
                <a:solidFill>
                  <a:schemeClr val="dk1"/>
                </a:solidFill>
                <a:latin typeface="Barlow"/>
                <a:ea typeface="Barlow"/>
                <a:cs typeface="Barlow"/>
                <a:sym typeface="Barlow"/>
              </a:rPr>
              <a:t>chain of reasoning</a:t>
            </a:r>
            <a:r>
              <a:rPr lang="en" sz="1600">
                <a:solidFill>
                  <a:schemeClr val="dk1"/>
                </a:solidFill>
                <a:latin typeface="Barlow"/>
                <a:ea typeface="Barlow"/>
                <a:cs typeface="Barlow"/>
                <a:sym typeface="Barlow"/>
              </a:rPr>
              <a:t> it should </a:t>
            </a:r>
            <a:endParaRPr sz="1600">
              <a:solidFill>
                <a:schemeClr val="dk1"/>
              </a:solidFill>
              <a:latin typeface="Barlow"/>
              <a:ea typeface="Barlow"/>
              <a:cs typeface="Barlow"/>
              <a:sym typeface="Barlow"/>
            </a:endParaRPr>
          </a:p>
          <a:p>
            <a:pPr indent="457200" lvl="0" marL="457200" rtl="0" algn="l">
              <a:spcBef>
                <a:spcPts val="0"/>
              </a:spcBef>
              <a:spcAft>
                <a:spcPts val="0"/>
              </a:spcAft>
              <a:buClr>
                <a:schemeClr val="dk1"/>
              </a:buClr>
              <a:buSzPts val="1100"/>
              <a:buFont typeface="Arial"/>
              <a:buNone/>
            </a:pPr>
            <a:r>
              <a:rPr lang="en" sz="1600">
                <a:solidFill>
                  <a:schemeClr val="dk1"/>
                </a:solidFill>
                <a:latin typeface="Barlow"/>
                <a:ea typeface="Barlow"/>
                <a:cs typeface="Barlow"/>
                <a:sym typeface="Barlow"/>
              </a:rPr>
              <a:t>complete. </a:t>
            </a:r>
            <a:endParaRPr sz="1600">
              <a:solidFill>
                <a:schemeClr val="dk1"/>
              </a:solidFill>
              <a:latin typeface="Barlow"/>
              <a:ea typeface="Barlow"/>
              <a:cs typeface="Barlow"/>
              <a:sym typeface="Barlow"/>
            </a:endParaRPr>
          </a:p>
        </p:txBody>
      </p:sp>
      <p:pic>
        <p:nvPicPr>
          <p:cNvPr id="465" name="Google Shape;465;p56"/>
          <p:cNvPicPr preferRelativeResize="0"/>
          <p:nvPr/>
        </p:nvPicPr>
        <p:blipFill>
          <a:blip r:embed="rId4">
            <a:alphaModFix/>
          </a:blip>
          <a:stretch>
            <a:fillRect/>
          </a:stretch>
        </p:blipFill>
        <p:spPr>
          <a:xfrm>
            <a:off x="150426" y="678150"/>
            <a:ext cx="612000" cy="612000"/>
          </a:xfrm>
          <a:prstGeom prst="rect">
            <a:avLst/>
          </a:prstGeom>
          <a:noFill/>
          <a:ln>
            <a:noFill/>
          </a:ln>
        </p:spPr>
      </p:pic>
      <p:sp>
        <p:nvSpPr>
          <p:cNvPr id="466" name="Google Shape;466;p56"/>
          <p:cNvSpPr txBox="1"/>
          <p:nvPr/>
        </p:nvSpPr>
        <p:spPr>
          <a:xfrm>
            <a:off x="762425" y="1621397"/>
            <a:ext cx="7339800" cy="8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Barlow"/>
                <a:ea typeface="Barlow"/>
                <a:cs typeface="Barlow"/>
                <a:sym typeface="Barlow"/>
              </a:rPr>
              <a:t>Opportunity</a:t>
            </a:r>
            <a:endParaRPr b="1" sz="1600">
              <a:latin typeface="Barlow"/>
              <a:ea typeface="Barlow"/>
              <a:cs typeface="Barlow"/>
              <a:sym typeface="Barlow"/>
            </a:endParaRPr>
          </a:p>
          <a:p>
            <a:pPr indent="0" lvl="0" marL="0" rtl="0" algn="l">
              <a:spcBef>
                <a:spcPts val="0"/>
              </a:spcBef>
              <a:spcAft>
                <a:spcPts val="0"/>
              </a:spcAft>
              <a:buNone/>
            </a:pPr>
            <a:r>
              <a:rPr lang="en" sz="1600">
                <a:latin typeface="Barlow"/>
                <a:ea typeface="Barlow"/>
                <a:cs typeface="Barlow"/>
                <a:sym typeface="Barlow"/>
              </a:rPr>
              <a:t>Creating additional student supports</a:t>
            </a:r>
            <a:endParaRPr sz="1600">
              <a:latin typeface="Barlow"/>
              <a:ea typeface="Barlow"/>
              <a:cs typeface="Barlow"/>
              <a:sym typeface="Barlow"/>
            </a:endParaRPr>
          </a:p>
        </p:txBody>
      </p:sp>
      <p:pic>
        <p:nvPicPr>
          <p:cNvPr id="467" name="Google Shape;467;p56"/>
          <p:cNvPicPr preferRelativeResize="0"/>
          <p:nvPr/>
        </p:nvPicPr>
        <p:blipFill>
          <a:blip r:embed="rId5">
            <a:alphaModFix/>
          </a:blip>
          <a:stretch>
            <a:fillRect/>
          </a:stretch>
        </p:blipFill>
        <p:spPr>
          <a:xfrm>
            <a:off x="150428" y="2645188"/>
            <a:ext cx="612000" cy="611981"/>
          </a:xfrm>
          <a:prstGeom prst="rect">
            <a:avLst/>
          </a:prstGeom>
          <a:noFill/>
          <a:ln>
            <a:noFill/>
          </a:ln>
        </p:spPr>
      </p:pic>
      <p:sp>
        <p:nvSpPr>
          <p:cNvPr id="468" name="Google Shape;468;p56"/>
          <p:cNvSpPr txBox="1"/>
          <p:nvPr/>
        </p:nvSpPr>
        <p:spPr>
          <a:xfrm>
            <a:off x="762425" y="2337588"/>
            <a:ext cx="8005200" cy="23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Barlow"/>
                <a:ea typeface="Barlow"/>
                <a:cs typeface="Barlow"/>
                <a:sym typeface="Barlow"/>
              </a:rPr>
              <a:t>Prompt</a:t>
            </a:r>
            <a:endParaRPr b="1" sz="1600">
              <a:latin typeface="Barlow"/>
              <a:ea typeface="Barlow"/>
              <a:cs typeface="Barlow"/>
              <a:sym typeface="Barlow"/>
            </a:endParaRPr>
          </a:p>
          <a:p>
            <a:pPr indent="0" lvl="0" marL="0" rtl="0" algn="l">
              <a:spcBef>
                <a:spcPts val="0"/>
              </a:spcBef>
              <a:spcAft>
                <a:spcPts val="0"/>
              </a:spcAft>
              <a:buNone/>
            </a:pPr>
            <a:r>
              <a:rPr lang="en">
                <a:solidFill>
                  <a:schemeClr val="dk1"/>
                </a:solidFill>
                <a:latin typeface="Barlow"/>
                <a:ea typeface="Barlow"/>
                <a:cs typeface="Barlow"/>
                <a:sym typeface="Barlow"/>
              </a:rPr>
              <a:t>Your task is to perform the following actions:</a:t>
            </a:r>
            <a:endParaRPr>
              <a:solidFill>
                <a:schemeClr val="dk1"/>
              </a:solidFill>
              <a:latin typeface="Barlow"/>
              <a:ea typeface="Barlow"/>
              <a:cs typeface="Barlow"/>
              <a:sym typeface="Barlow"/>
            </a:endParaRPr>
          </a:p>
          <a:p>
            <a:pPr indent="-317500" lvl="0" marL="457200" rtl="0" algn="l">
              <a:spcBef>
                <a:spcPts val="0"/>
              </a:spcBef>
              <a:spcAft>
                <a:spcPts val="0"/>
              </a:spcAft>
              <a:buClr>
                <a:schemeClr val="dk1"/>
              </a:buClr>
              <a:buSzPts val="1400"/>
              <a:buFont typeface="Barlow"/>
              <a:buAutoNum type="arabicPeriod"/>
            </a:pPr>
            <a:r>
              <a:rPr lang="en">
                <a:solidFill>
                  <a:schemeClr val="dk1"/>
                </a:solidFill>
                <a:latin typeface="Barlow"/>
                <a:ea typeface="Barlow"/>
                <a:cs typeface="Barlow"/>
                <a:sym typeface="Barlow"/>
              </a:rPr>
              <a:t>Translate the text contained in &lt;&gt; into Latin.</a:t>
            </a:r>
            <a:endParaRPr>
              <a:solidFill>
                <a:schemeClr val="dk1"/>
              </a:solidFill>
              <a:latin typeface="Barlow"/>
              <a:ea typeface="Barlow"/>
              <a:cs typeface="Barlow"/>
              <a:sym typeface="Barlow"/>
            </a:endParaRPr>
          </a:p>
          <a:p>
            <a:pPr indent="-317500" lvl="0" marL="457200" rtl="0" algn="l">
              <a:spcBef>
                <a:spcPts val="0"/>
              </a:spcBef>
              <a:spcAft>
                <a:spcPts val="0"/>
              </a:spcAft>
              <a:buClr>
                <a:schemeClr val="dk1"/>
              </a:buClr>
              <a:buSzPts val="1400"/>
              <a:buFont typeface="Barlow"/>
              <a:buAutoNum type="arabicPeriod"/>
            </a:pPr>
            <a:r>
              <a:rPr lang="en">
                <a:solidFill>
                  <a:schemeClr val="dk1"/>
                </a:solidFill>
                <a:latin typeface="Barlow"/>
                <a:ea typeface="Barlow"/>
                <a:cs typeface="Barlow"/>
                <a:sym typeface="Barlow"/>
              </a:rPr>
              <a:t>List all verbs in the text with all four principle parts provided as well as a translation of the second principle part of each verb you identified.</a:t>
            </a:r>
            <a:endParaRPr>
              <a:solidFill>
                <a:schemeClr val="dk1"/>
              </a:solidFill>
              <a:latin typeface="Barlow"/>
              <a:ea typeface="Barlow"/>
              <a:cs typeface="Barlow"/>
              <a:sym typeface="Barlow"/>
            </a:endParaRPr>
          </a:p>
          <a:p>
            <a:pPr indent="-317500" lvl="0" marL="457200" rtl="0" algn="l">
              <a:spcBef>
                <a:spcPts val="0"/>
              </a:spcBef>
              <a:spcAft>
                <a:spcPts val="0"/>
              </a:spcAft>
              <a:buClr>
                <a:schemeClr val="dk1"/>
              </a:buClr>
              <a:buSzPts val="1400"/>
              <a:buFont typeface="Barlow"/>
              <a:buAutoNum type="arabicPeriod"/>
            </a:pPr>
            <a:r>
              <a:rPr lang="en">
                <a:solidFill>
                  <a:schemeClr val="dk1"/>
                </a:solidFill>
                <a:latin typeface="Barlow"/>
                <a:ea typeface="Barlow"/>
                <a:cs typeface="Barlow"/>
                <a:sym typeface="Barlow"/>
              </a:rPr>
              <a:t>Output a JSON array that contains objects for each verb in alphabetical order with the keys: translation, principle_parts (where principle_parts is a single string).</a:t>
            </a:r>
            <a:endParaRPr>
              <a:solidFill>
                <a:schemeClr val="dk1"/>
              </a:solidFill>
              <a:latin typeface="Barlow"/>
              <a:ea typeface="Barlow"/>
              <a:cs typeface="Barlow"/>
              <a:sym typeface="Barlow"/>
            </a:endParaRPr>
          </a:p>
          <a:p>
            <a:pPr indent="0" lvl="0" marL="0" rtl="0" algn="l">
              <a:spcBef>
                <a:spcPts val="0"/>
              </a:spcBef>
              <a:spcAft>
                <a:spcPts val="0"/>
              </a:spcAft>
              <a:buNone/>
            </a:pPr>
            <a:r>
              <a:rPr lang="en">
                <a:solidFill>
                  <a:schemeClr val="dk1"/>
                </a:solidFill>
                <a:latin typeface="Barlow"/>
                <a:ea typeface="Barlow"/>
                <a:cs typeface="Barlow"/>
                <a:sym typeface="Barlow"/>
              </a:rPr>
              <a:t>Use this format to structure your answer:</a:t>
            </a:r>
            <a:endParaRPr>
              <a:solidFill>
                <a:schemeClr val="dk1"/>
              </a:solidFill>
              <a:latin typeface="Barlow"/>
              <a:ea typeface="Barlow"/>
              <a:cs typeface="Barlow"/>
              <a:sym typeface="Barlow"/>
            </a:endParaRPr>
          </a:p>
          <a:p>
            <a:pPr indent="0" lvl="0" marL="0" rtl="0" algn="l">
              <a:spcBef>
                <a:spcPts val="0"/>
              </a:spcBef>
              <a:spcAft>
                <a:spcPts val="0"/>
              </a:spcAft>
              <a:buNone/>
            </a:pPr>
            <a:r>
              <a:rPr lang="en">
                <a:solidFill>
                  <a:schemeClr val="dk1"/>
                </a:solidFill>
                <a:latin typeface="Barlow"/>
                <a:ea typeface="Barlow"/>
                <a:cs typeface="Barlow"/>
                <a:sym typeface="Barlow"/>
              </a:rPr>
              <a:t>Translation:</a:t>
            </a:r>
            <a:endParaRPr>
              <a:solidFill>
                <a:schemeClr val="dk1"/>
              </a:solidFill>
              <a:latin typeface="Barlow"/>
              <a:ea typeface="Barlow"/>
              <a:cs typeface="Barlow"/>
              <a:sym typeface="Barlow"/>
            </a:endParaRPr>
          </a:p>
          <a:p>
            <a:pPr indent="0" lvl="0" marL="0" rtl="0" algn="l">
              <a:spcBef>
                <a:spcPts val="0"/>
              </a:spcBef>
              <a:spcAft>
                <a:spcPts val="0"/>
              </a:spcAft>
              <a:buNone/>
            </a:pPr>
            <a:r>
              <a:rPr lang="en">
                <a:solidFill>
                  <a:schemeClr val="dk1"/>
                </a:solidFill>
                <a:latin typeface="Barlow"/>
                <a:ea typeface="Barlow"/>
                <a:cs typeface="Barlow"/>
                <a:sym typeface="Barlow"/>
              </a:rPr>
              <a:t>Verb list (with principle parts and translation):</a:t>
            </a:r>
            <a:endParaRPr>
              <a:solidFill>
                <a:schemeClr val="dk1"/>
              </a:solidFill>
              <a:latin typeface="Barlow"/>
              <a:ea typeface="Barlow"/>
              <a:cs typeface="Barlow"/>
              <a:sym typeface="Barlow"/>
            </a:endParaRPr>
          </a:p>
          <a:p>
            <a:pPr indent="0" lvl="0" marL="0" rtl="0" algn="l">
              <a:spcBef>
                <a:spcPts val="0"/>
              </a:spcBef>
              <a:spcAft>
                <a:spcPts val="0"/>
              </a:spcAft>
              <a:buNone/>
            </a:pPr>
            <a:r>
              <a:rPr lang="en">
                <a:solidFill>
                  <a:schemeClr val="dk1"/>
                </a:solidFill>
                <a:latin typeface="Barlow"/>
                <a:ea typeface="Barlow"/>
                <a:cs typeface="Barlow"/>
                <a:sym typeface="Barlow"/>
              </a:rPr>
              <a:t>JSON array: &lt;It was a bright cold day in April, and the clocks were striking thirteen…&gt;</a:t>
            </a:r>
            <a:endParaRPr>
              <a:solidFill>
                <a:schemeClr val="dk1"/>
              </a:solidFill>
              <a:latin typeface="Barlow"/>
              <a:ea typeface="Barlow"/>
              <a:cs typeface="Barlow"/>
              <a:sym typeface="Barlow"/>
            </a:endParaRPr>
          </a:p>
        </p:txBody>
      </p:sp>
      <p:sp>
        <p:nvSpPr>
          <p:cNvPr id="469" name="Google Shape;469;p56"/>
          <p:cNvSpPr/>
          <p:nvPr/>
        </p:nvSpPr>
        <p:spPr>
          <a:xfrm>
            <a:off x="0" y="0"/>
            <a:ext cx="9144000" cy="477900"/>
          </a:xfrm>
          <a:prstGeom prst="rect">
            <a:avLst/>
          </a:pr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Poppins"/>
                <a:ea typeface="Poppins"/>
                <a:cs typeface="Poppins"/>
                <a:sym typeface="Poppins"/>
              </a:rPr>
              <a:t>Advanced Tools</a:t>
            </a:r>
            <a:endParaRPr b="1">
              <a:solidFill>
                <a:schemeClr val="dk1"/>
              </a:solidFill>
              <a:latin typeface="Poppins"/>
              <a:ea typeface="Poppins"/>
              <a:cs typeface="Poppins"/>
              <a:sym typeface="Poppins"/>
            </a:endParaRPr>
          </a:p>
        </p:txBody>
      </p:sp>
      <p:pic>
        <p:nvPicPr>
          <p:cNvPr id="470" name="Google Shape;470;p56"/>
          <p:cNvPicPr preferRelativeResize="0"/>
          <p:nvPr/>
        </p:nvPicPr>
        <p:blipFill>
          <a:blip r:embed="rId6">
            <a:alphaModFix/>
          </a:blip>
          <a:stretch>
            <a:fillRect/>
          </a:stretch>
        </p:blipFill>
        <p:spPr>
          <a:xfrm>
            <a:off x="284525" y="1728725"/>
            <a:ext cx="477900" cy="477900"/>
          </a:xfrm>
          <a:prstGeom prst="rect">
            <a:avLst/>
          </a:prstGeom>
          <a:noFill/>
          <a:ln>
            <a:noFill/>
          </a:ln>
        </p:spPr>
      </p:pic>
      <p:sp>
        <p:nvSpPr>
          <p:cNvPr id="471" name="Google Shape;471;p56"/>
          <p:cNvSpPr txBox="1"/>
          <p:nvPr/>
        </p:nvSpPr>
        <p:spPr>
          <a:xfrm>
            <a:off x="6598505" y="4776455"/>
            <a:ext cx="2508600" cy="330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u="sng">
                <a:solidFill>
                  <a:schemeClr val="hlink"/>
                </a:solidFill>
                <a:latin typeface="Poppins"/>
                <a:ea typeface="Poppins"/>
                <a:cs typeface="Poppins"/>
                <a:sym typeface="Poppins"/>
                <a:hlinkClick/>
              </a:rPr>
              <a:t>Back to Advanced Tools</a:t>
            </a:r>
            <a:endParaRPr sz="1200">
              <a:latin typeface="Poppins"/>
              <a:ea typeface="Poppins"/>
              <a:cs typeface="Poppins"/>
              <a:sym typeface="Poppins"/>
            </a:endParaRPr>
          </a:p>
        </p:txBody>
      </p:sp>
      <p:pic>
        <p:nvPicPr>
          <p:cNvPr id="472" name="Google Shape;472;p56"/>
          <p:cNvPicPr preferRelativeResize="0"/>
          <p:nvPr/>
        </p:nvPicPr>
        <p:blipFill>
          <a:blip r:embed="rId7">
            <a:alphaModFix/>
          </a:blip>
          <a:stretch>
            <a:fillRect/>
          </a:stretch>
        </p:blipFill>
        <p:spPr>
          <a:xfrm>
            <a:off x="6912568" y="4844955"/>
            <a:ext cx="224425" cy="224425"/>
          </a:xfrm>
          <a:prstGeom prst="rect">
            <a:avLst/>
          </a:prstGeom>
          <a:noFill/>
          <a:ln>
            <a:noFill/>
          </a:ln>
        </p:spPr>
      </p:pic>
      <p:sp>
        <p:nvSpPr>
          <p:cNvPr id="473" name="Google Shape;473;p56"/>
          <p:cNvSpPr/>
          <p:nvPr/>
        </p:nvSpPr>
        <p:spPr>
          <a:xfrm>
            <a:off x="0" y="0"/>
            <a:ext cx="9144000" cy="477900"/>
          </a:xfrm>
          <a:prstGeom prst="rect">
            <a:avLst/>
          </a:prstGeom>
          <a:solidFill>
            <a:srgbClr val="540096"/>
          </a:solid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b="1" lang="en" sz="2500">
                <a:solidFill>
                  <a:schemeClr val="lt1"/>
                </a:solidFill>
                <a:latin typeface="Barlow Condensed"/>
                <a:ea typeface="Barlow Condensed"/>
                <a:cs typeface="Barlow Condensed"/>
                <a:sym typeface="Barlow Condensed"/>
              </a:rPr>
              <a:t>Advanced Tools</a:t>
            </a:r>
            <a:endParaRPr b="1" sz="2500">
              <a:solidFill>
                <a:schemeClr val="lt1"/>
              </a:solidFill>
              <a:latin typeface="Barlow Condensed"/>
              <a:ea typeface="Barlow Condensed"/>
              <a:cs typeface="Barlow Condensed"/>
              <a:sym typeface="Barlow Condense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7" name="Shape 477"/>
        <p:cNvGrpSpPr/>
        <p:nvPr/>
      </p:nvGrpSpPr>
      <p:grpSpPr>
        <a:xfrm>
          <a:off x="0" y="0"/>
          <a:ext cx="0" cy="0"/>
          <a:chOff x="0" y="0"/>
          <a:chExt cx="0" cy="0"/>
        </a:xfrm>
      </p:grpSpPr>
      <p:sp>
        <p:nvSpPr>
          <p:cNvPr id="478" name="Google Shape;478;p57"/>
          <p:cNvSpPr/>
          <p:nvPr/>
        </p:nvSpPr>
        <p:spPr>
          <a:xfrm>
            <a:off x="0" y="477900"/>
            <a:ext cx="9144000" cy="1012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latin typeface="Barlow"/>
                <a:ea typeface="Barlow"/>
                <a:cs typeface="Barlow"/>
                <a:sym typeface="Barlow"/>
              </a:rPr>
              <a:t>		</a:t>
            </a:r>
            <a:r>
              <a:rPr b="1" lang="en" sz="1600">
                <a:latin typeface="Barlow"/>
                <a:ea typeface="Barlow"/>
                <a:cs typeface="Barlow"/>
                <a:sym typeface="Barlow"/>
              </a:rPr>
              <a:t>Tool 9</a:t>
            </a:r>
            <a:endParaRPr b="1" sz="1600">
              <a:latin typeface="Barlow"/>
              <a:ea typeface="Barlow"/>
              <a:cs typeface="Barlow"/>
              <a:sym typeface="Barlow"/>
            </a:endParaRPr>
          </a:p>
          <a:p>
            <a:pPr indent="457200" lvl="0" marL="457200" rtl="0" algn="l">
              <a:spcBef>
                <a:spcPts val="0"/>
              </a:spcBef>
              <a:spcAft>
                <a:spcPts val="0"/>
              </a:spcAft>
              <a:buNone/>
            </a:pPr>
            <a:r>
              <a:rPr b="1" lang="en" sz="1600">
                <a:solidFill>
                  <a:schemeClr val="dk1"/>
                </a:solidFill>
                <a:latin typeface="Barlow"/>
                <a:ea typeface="Barlow"/>
                <a:cs typeface="Barlow"/>
                <a:sym typeface="Barlow"/>
              </a:rPr>
              <a:t>👉🏿Ask </a:t>
            </a:r>
            <a:r>
              <a:rPr lang="en" sz="1600">
                <a:solidFill>
                  <a:schemeClr val="dk1"/>
                </a:solidFill>
                <a:latin typeface="Barlow"/>
                <a:ea typeface="Barlow"/>
                <a:cs typeface="Barlow"/>
                <a:sym typeface="Barlow"/>
              </a:rPr>
              <a:t>the model to </a:t>
            </a:r>
            <a:r>
              <a:rPr b="1" lang="en" sz="1600">
                <a:solidFill>
                  <a:schemeClr val="dk1"/>
                </a:solidFill>
                <a:latin typeface="Barlow"/>
                <a:ea typeface="Barlow"/>
                <a:cs typeface="Barlow"/>
                <a:sym typeface="Barlow"/>
              </a:rPr>
              <a:t>check</a:t>
            </a:r>
            <a:r>
              <a:rPr lang="en" sz="1600">
                <a:solidFill>
                  <a:schemeClr val="dk1"/>
                </a:solidFill>
                <a:latin typeface="Barlow"/>
                <a:ea typeface="Barlow"/>
                <a:cs typeface="Barlow"/>
                <a:sym typeface="Barlow"/>
              </a:rPr>
              <a:t> whether certain conditions are met</a:t>
            </a:r>
            <a:r>
              <a:rPr b="1" lang="en" sz="1600">
                <a:solidFill>
                  <a:schemeClr val="dk1"/>
                </a:solidFill>
                <a:latin typeface="Barlow"/>
                <a:ea typeface="Barlow"/>
                <a:cs typeface="Barlow"/>
                <a:sym typeface="Barlow"/>
              </a:rPr>
              <a:t> before</a:t>
            </a:r>
            <a:r>
              <a:rPr lang="en" sz="1600">
                <a:solidFill>
                  <a:schemeClr val="dk1"/>
                </a:solidFill>
                <a:latin typeface="Barlow"/>
                <a:ea typeface="Barlow"/>
                <a:cs typeface="Barlow"/>
                <a:sym typeface="Barlow"/>
              </a:rPr>
              <a:t> completing the </a:t>
            </a:r>
            <a:endParaRPr sz="1600">
              <a:solidFill>
                <a:schemeClr val="dk1"/>
              </a:solidFill>
              <a:latin typeface="Barlow"/>
              <a:ea typeface="Barlow"/>
              <a:cs typeface="Barlow"/>
              <a:sym typeface="Barlow"/>
            </a:endParaRPr>
          </a:p>
          <a:p>
            <a:pPr indent="457200" lvl="0" marL="457200" rtl="0" algn="l">
              <a:spcBef>
                <a:spcPts val="0"/>
              </a:spcBef>
              <a:spcAft>
                <a:spcPts val="0"/>
              </a:spcAft>
              <a:buNone/>
            </a:pPr>
            <a:r>
              <a:rPr lang="en" sz="1600">
                <a:solidFill>
                  <a:schemeClr val="dk1"/>
                </a:solidFill>
                <a:latin typeface="Barlow"/>
                <a:ea typeface="Barlow"/>
                <a:cs typeface="Barlow"/>
                <a:sym typeface="Barlow"/>
              </a:rPr>
              <a:t>task, and to </a:t>
            </a:r>
            <a:r>
              <a:rPr b="1" lang="en" sz="1600">
                <a:solidFill>
                  <a:schemeClr val="dk1"/>
                </a:solidFill>
                <a:latin typeface="Barlow"/>
                <a:ea typeface="Barlow"/>
                <a:cs typeface="Barlow"/>
                <a:sym typeface="Barlow"/>
              </a:rPr>
              <a:t>stop short </a:t>
            </a:r>
            <a:r>
              <a:rPr lang="en" sz="1600">
                <a:solidFill>
                  <a:schemeClr val="dk1"/>
                </a:solidFill>
                <a:latin typeface="Barlow"/>
                <a:ea typeface="Barlow"/>
                <a:cs typeface="Barlow"/>
                <a:sym typeface="Barlow"/>
              </a:rPr>
              <a:t>when they are </a:t>
            </a:r>
            <a:r>
              <a:rPr b="1" lang="en" sz="1600">
                <a:solidFill>
                  <a:schemeClr val="dk1"/>
                </a:solidFill>
                <a:latin typeface="Barlow"/>
                <a:ea typeface="Barlow"/>
                <a:cs typeface="Barlow"/>
                <a:sym typeface="Barlow"/>
              </a:rPr>
              <a:t>not met.</a:t>
            </a:r>
            <a:endParaRPr sz="1600">
              <a:solidFill>
                <a:schemeClr val="dk1"/>
              </a:solidFill>
              <a:latin typeface="Barlow"/>
              <a:ea typeface="Barlow"/>
              <a:cs typeface="Barlow"/>
              <a:sym typeface="Barlow"/>
            </a:endParaRPr>
          </a:p>
        </p:txBody>
      </p:sp>
      <p:pic>
        <p:nvPicPr>
          <p:cNvPr id="479" name="Google Shape;479;p57"/>
          <p:cNvPicPr preferRelativeResize="0"/>
          <p:nvPr/>
        </p:nvPicPr>
        <p:blipFill>
          <a:blip r:embed="rId4">
            <a:alphaModFix/>
          </a:blip>
          <a:stretch>
            <a:fillRect/>
          </a:stretch>
        </p:blipFill>
        <p:spPr>
          <a:xfrm>
            <a:off x="150426" y="678150"/>
            <a:ext cx="612000" cy="612000"/>
          </a:xfrm>
          <a:prstGeom prst="rect">
            <a:avLst/>
          </a:prstGeom>
          <a:noFill/>
          <a:ln>
            <a:noFill/>
          </a:ln>
        </p:spPr>
      </p:pic>
      <p:sp>
        <p:nvSpPr>
          <p:cNvPr id="480" name="Google Shape;480;p57"/>
          <p:cNvSpPr txBox="1"/>
          <p:nvPr/>
        </p:nvSpPr>
        <p:spPr>
          <a:xfrm>
            <a:off x="762425" y="1678947"/>
            <a:ext cx="7339800" cy="8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Barlow"/>
                <a:ea typeface="Barlow"/>
                <a:cs typeface="Barlow"/>
                <a:sym typeface="Barlow"/>
              </a:rPr>
              <a:t>Opportunity</a:t>
            </a:r>
            <a:endParaRPr b="1" sz="1600">
              <a:latin typeface="Barlow"/>
              <a:ea typeface="Barlow"/>
              <a:cs typeface="Barlow"/>
              <a:sym typeface="Barlow"/>
            </a:endParaRPr>
          </a:p>
          <a:p>
            <a:pPr indent="0" lvl="0" marL="0" rtl="0" algn="l">
              <a:spcBef>
                <a:spcPts val="0"/>
              </a:spcBef>
              <a:spcAft>
                <a:spcPts val="0"/>
              </a:spcAft>
              <a:buNone/>
            </a:pPr>
            <a:r>
              <a:rPr lang="en" sz="1600">
                <a:latin typeface="Barlow"/>
                <a:ea typeface="Barlow"/>
                <a:cs typeface="Barlow"/>
                <a:sym typeface="Barlow"/>
              </a:rPr>
              <a:t> Creating hypothetical case studies</a:t>
            </a:r>
            <a:endParaRPr sz="1600">
              <a:latin typeface="Barlow"/>
              <a:ea typeface="Barlow"/>
              <a:cs typeface="Barlow"/>
              <a:sym typeface="Barlow"/>
            </a:endParaRPr>
          </a:p>
        </p:txBody>
      </p:sp>
      <p:pic>
        <p:nvPicPr>
          <p:cNvPr id="481" name="Google Shape;481;p57"/>
          <p:cNvPicPr preferRelativeResize="0"/>
          <p:nvPr/>
        </p:nvPicPr>
        <p:blipFill>
          <a:blip r:embed="rId5">
            <a:alphaModFix/>
          </a:blip>
          <a:stretch>
            <a:fillRect/>
          </a:stretch>
        </p:blipFill>
        <p:spPr>
          <a:xfrm>
            <a:off x="150428" y="2589438"/>
            <a:ext cx="612000" cy="611981"/>
          </a:xfrm>
          <a:prstGeom prst="rect">
            <a:avLst/>
          </a:prstGeom>
          <a:noFill/>
          <a:ln>
            <a:noFill/>
          </a:ln>
        </p:spPr>
      </p:pic>
      <p:sp>
        <p:nvSpPr>
          <p:cNvPr id="482" name="Google Shape;482;p57"/>
          <p:cNvSpPr txBox="1"/>
          <p:nvPr/>
        </p:nvSpPr>
        <p:spPr>
          <a:xfrm>
            <a:off x="836050" y="2278875"/>
            <a:ext cx="7339800" cy="23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Barlow"/>
                <a:ea typeface="Barlow"/>
                <a:cs typeface="Barlow"/>
                <a:sym typeface="Barlow"/>
              </a:rPr>
              <a:t>Prompt</a:t>
            </a:r>
            <a:endParaRPr b="1" sz="1600">
              <a:latin typeface="Barlow"/>
              <a:ea typeface="Barlow"/>
              <a:cs typeface="Barlow"/>
              <a:sym typeface="Barlow"/>
            </a:endParaRPr>
          </a:p>
          <a:p>
            <a:pPr indent="0" lvl="0" marL="0" rtl="0" algn="l">
              <a:spcBef>
                <a:spcPts val="0"/>
              </a:spcBef>
              <a:spcAft>
                <a:spcPts val="0"/>
              </a:spcAft>
              <a:buNone/>
            </a:pPr>
            <a:r>
              <a:rPr lang="en" sz="1300">
                <a:solidFill>
                  <a:schemeClr val="dk1"/>
                </a:solidFill>
                <a:latin typeface="Barlow"/>
                <a:ea typeface="Barlow"/>
                <a:cs typeface="Barlow"/>
                <a:sym typeface="Barlow"/>
              </a:rPr>
              <a:t>Create a hypothetical case study for an economics class focusing on supply and demand. I will provide you with the market sector in &lt;&gt; below.</a:t>
            </a:r>
            <a:endParaRPr sz="1300">
              <a:solidFill>
                <a:schemeClr val="dk1"/>
              </a:solidFill>
              <a:latin typeface="Barlow"/>
              <a:ea typeface="Barlow"/>
              <a:cs typeface="Barlow"/>
              <a:sym typeface="Barlow"/>
            </a:endParaRPr>
          </a:p>
          <a:p>
            <a:pPr indent="0" lvl="0" marL="0" rtl="0" algn="l">
              <a:spcBef>
                <a:spcPts val="0"/>
              </a:spcBef>
              <a:spcAft>
                <a:spcPts val="0"/>
              </a:spcAft>
              <a:buNone/>
            </a:pPr>
            <a:r>
              <a:t/>
            </a:r>
            <a:endParaRPr sz="1300">
              <a:solidFill>
                <a:schemeClr val="dk1"/>
              </a:solidFill>
              <a:latin typeface="Barlow"/>
              <a:ea typeface="Barlow"/>
              <a:cs typeface="Barlow"/>
              <a:sym typeface="Barlow"/>
            </a:endParaRPr>
          </a:p>
          <a:p>
            <a:pPr indent="-311150" lvl="0" marL="457200" rtl="0" algn="l">
              <a:spcBef>
                <a:spcPts val="0"/>
              </a:spcBef>
              <a:spcAft>
                <a:spcPts val="0"/>
              </a:spcAft>
              <a:buClr>
                <a:schemeClr val="dk1"/>
              </a:buClr>
              <a:buSzPts val="1300"/>
              <a:buFont typeface="Barlow"/>
              <a:buAutoNum type="arabicPeriod"/>
            </a:pPr>
            <a:r>
              <a:rPr lang="en" sz="1300">
                <a:solidFill>
                  <a:schemeClr val="dk1"/>
                </a:solidFill>
                <a:latin typeface="Barlow"/>
                <a:ea typeface="Barlow"/>
                <a:cs typeface="Barlow"/>
                <a:sym typeface="Barlow"/>
              </a:rPr>
              <a:t>First, outline a real-world scenario involving a specific product or service and include key factors such as price, consumer behavior, and market conditions.</a:t>
            </a:r>
            <a:endParaRPr sz="1300">
              <a:solidFill>
                <a:schemeClr val="dk1"/>
              </a:solidFill>
              <a:latin typeface="Barlow"/>
              <a:ea typeface="Barlow"/>
              <a:cs typeface="Barlow"/>
              <a:sym typeface="Barlow"/>
            </a:endParaRPr>
          </a:p>
          <a:p>
            <a:pPr indent="-311150" lvl="0" marL="457200" rtl="0" algn="l">
              <a:spcBef>
                <a:spcPts val="0"/>
              </a:spcBef>
              <a:spcAft>
                <a:spcPts val="0"/>
              </a:spcAft>
              <a:buClr>
                <a:schemeClr val="dk1"/>
              </a:buClr>
              <a:buSzPts val="1300"/>
              <a:buFont typeface="Barlow"/>
              <a:buAutoNum type="arabicPeriod"/>
            </a:pPr>
            <a:r>
              <a:rPr lang="en" sz="1300">
                <a:solidFill>
                  <a:schemeClr val="dk1"/>
                </a:solidFill>
                <a:latin typeface="Barlow"/>
                <a:ea typeface="Barlow"/>
                <a:cs typeface="Barlow"/>
                <a:sym typeface="Barlow"/>
              </a:rPr>
              <a:t>Second, check whether the conditions of a functioning market are met (e.g. availability of substitutes, competition, rational consumer behavior)</a:t>
            </a:r>
            <a:endParaRPr sz="1300">
              <a:solidFill>
                <a:schemeClr val="dk1"/>
              </a:solidFill>
              <a:latin typeface="Barlow"/>
              <a:ea typeface="Barlow"/>
              <a:cs typeface="Barlow"/>
              <a:sym typeface="Barlow"/>
            </a:endParaRPr>
          </a:p>
          <a:p>
            <a:pPr indent="-311150" lvl="0" marL="457200" rtl="0" algn="l">
              <a:spcBef>
                <a:spcPts val="0"/>
              </a:spcBef>
              <a:spcAft>
                <a:spcPts val="0"/>
              </a:spcAft>
              <a:buClr>
                <a:schemeClr val="dk1"/>
              </a:buClr>
              <a:buSzPts val="1300"/>
              <a:buFont typeface="Barlow"/>
              <a:buAutoNum type="arabicPeriod"/>
            </a:pPr>
            <a:r>
              <a:rPr lang="en" sz="1300">
                <a:solidFill>
                  <a:schemeClr val="dk1"/>
                </a:solidFill>
                <a:latin typeface="Barlow"/>
                <a:ea typeface="Barlow"/>
                <a:cs typeface="Barlow"/>
                <a:sym typeface="Barlow"/>
              </a:rPr>
              <a:t>If the conditions are not met, stop short of providing a full case study and instead highlight the specific conditions that are not satisfied.</a:t>
            </a:r>
            <a:endParaRPr sz="1300">
              <a:solidFill>
                <a:schemeClr val="dk1"/>
              </a:solidFill>
              <a:latin typeface="Barlow"/>
              <a:ea typeface="Barlow"/>
              <a:cs typeface="Barlow"/>
              <a:sym typeface="Barlow"/>
            </a:endParaRPr>
          </a:p>
          <a:p>
            <a:pPr indent="-311150" lvl="0" marL="457200" rtl="0" algn="l">
              <a:spcBef>
                <a:spcPts val="0"/>
              </a:spcBef>
              <a:spcAft>
                <a:spcPts val="0"/>
              </a:spcAft>
              <a:buClr>
                <a:schemeClr val="dk1"/>
              </a:buClr>
              <a:buSzPts val="1300"/>
              <a:buFont typeface="Barlow"/>
              <a:buAutoNum type="arabicPeriod"/>
            </a:pPr>
            <a:r>
              <a:rPr lang="en" sz="1300">
                <a:solidFill>
                  <a:schemeClr val="dk1"/>
                </a:solidFill>
                <a:latin typeface="Barlow"/>
                <a:ea typeface="Barlow"/>
                <a:cs typeface="Barlow"/>
                <a:sym typeface="Barlow"/>
              </a:rPr>
              <a:t>If the conditions are met, provide a set of analysis questions to test students’ knowledge of supply and demand.</a:t>
            </a:r>
            <a:endParaRPr sz="1300">
              <a:solidFill>
                <a:schemeClr val="dk1"/>
              </a:solidFill>
              <a:latin typeface="Barlow"/>
              <a:ea typeface="Barlow"/>
              <a:cs typeface="Barlow"/>
              <a:sym typeface="Barlow"/>
            </a:endParaRPr>
          </a:p>
          <a:p>
            <a:pPr indent="0" lvl="0" marL="0" rtl="0" algn="l">
              <a:spcBef>
                <a:spcPts val="0"/>
              </a:spcBef>
              <a:spcAft>
                <a:spcPts val="0"/>
              </a:spcAft>
              <a:buNone/>
            </a:pPr>
            <a:r>
              <a:rPr lang="en" sz="1300">
                <a:solidFill>
                  <a:schemeClr val="dk1"/>
                </a:solidFill>
                <a:latin typeface="Barlow"/>
                <a:ea typeface="Barlow"/>
                <a:cs typeface="Barlow"/>
                <a:sym typeface="Barlow"/>
              </a:rPr>
              <a:t>Market sector: &lt;consumer electronics&gt;</a:t>
            </a:r>
            <a:endParaRPr sz="1300">
              <a:solidFill>
                <a:schemeClr val="dk1"/>
              </a:solidFill>
              <a:latin typeface="Barlow"/>
              <a:ea typeface="Barlow"/>
              <a:cs typeface="Barlow"/>
              <a:sym typeface="Barlow"/>
            </a:endParaRPr>
          </a:p>
        </p:txBody>
      </p:sp>
      <p:sp>
        <p:nvSpPr>
          <p:cNvPr id="483" name="Google Shape;483;p57"/>
          <p:cNvSpPr/>
          <p:nvPr/>
        </p:nvSpPr>
        <p:spPr>
          <a:xfrm>
            <a:off x="0" y="0"/>
            <a:ext cx="9144000" cy="477900"/>
          </a:xfrm>
          <a:prstGeom prst="rect">
            <a:avLst/>
          </a:pr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Poppins"/>
                <a:ea typeface="Poppins"/>
                <a:cs typeface="Poppins"/>
                <a:sym typeface="Poppins"/>
              </a:rPr>
              <a:t>Advanced Tools</a:t>
            </a:r>
            <a:endParaRPr b="1">
              <a:solidFill>
                <a:schemeClr val="dk1"/>
              </a:solidFill>
              <a:latin typeface="Poppins"/>
              <a:ea typeface="Poppins"/>
              <a:cs typeface="Poppins"/>
              <a:sym typeface="Poppins"/>
            </a:endParaRPr>
          </a:p>
        </p:txBody>
      </p:sp>
      <p:pic>
        <p:nvPicPr>
          <p:cNvPr id="484" name="Google Shape;484;p57"/>
          <p:cNvPicPr preferRelativeResize="0"/>
          <p:nvPr/>
        </p:nvPicPr>
        <p:blipFill>
          <a:blip r:embed="rId6">
            <a:alphaModFix/>
          </a:blip>
          <a:stretch>
            <a:fillRect/>
          </a:stretch>
        </p:blipFill>
        <p:spPr>
          <a:xfrm>
            <a:off x="217475" y="1700850"/>
            <a:ext cx="477900" cy="477900"/>
          </a:xfrm>
          <a:prstGeom prst="rect">
            <a:avLst/>
          </a:prstGeom>
          <a:noFill/>
          <a:ln>
            <a:noFill/>
          </a:ln>
        </p:spPr>
      </p:pic>
      <p:sp>
        <p:nvSpPr>
          <p:cNvPr id="485" name="Google Shape;485;p57"/>
          <p:cNvSpPr txBox="1"/>
          <p:nvPr/>
        </p:nvSpPr>
        <p:spPr>
          <a:xfrm>
            <a:off x="6598505" y="4776455"/>
            <a:ext cx="2508600" cy="330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u="sng">
                <a:solidFill>
                  <a:schemeClr val="hlink"/>
                </a:solidFill>
                <a:latin typeface="Poppins"/>
                <a:ea typeface="Poppins"/>
                <a:cs typeface="Poppins"/>
                <a:sym typeface="Poppins"/>
                <a:hlinkClick/>
              </a:rPr>
              <a:t>Back to Advanced Tools</a:t>
            </a:r>
            <a:endParaRPr sz="1200">
              <a:latin typeface="Poppins"/>
              <a:ea typeface="Poppins"/>
              <a:cs typeface="Poppins"/>
              <a:sym typeface="Poppins"/>
            </a:endParaRPr>
          </a:p>
        </p:txBody>
      </p:sp>
      <p:pic>
        <p:nvPicPr>
          <p:cNvPr id="486" name="Google Shape;486;p57"/>
          <p:cNvPicPr preferRelativeResize="0"/>
          <p:nvPr/>
        </p:nvPicPr>
        <p:blipFill>
          <a:blip r:embed="rId7">
            <a:alphaModFix/>
          </a:blip>
          <a:stretch>
            <a:fillRect/>
          </a:stretch>
        </p:blipFill>
        <p:spPr>
          <a:xfrm>
            <a:off x="6912568" y="4844955"/>
            <a:ext cx="224425" cy="224425"/>
          </a:xfrm>
          <a:prstGeom prst="rect">
            <a:avLst/>
          </a:prstGeom>
          <a:noFill/>
          <a:ln>
            <a:noFill/>
          </a:ln>
        </p:spPr>
      </p:pic>
      <p:sp>
        <p:nvSpPr>
          <p:cNvPr id="487" name="Google Shape;487;p57"/>
          <p:cNvSpPr/>
          <p:nvPr/>
        </p:nvSpPr>
        <p:spPr>
          <a:xfrm>
            <a:off x="0" y="0"/>
            <a:ext cx="9144000" cy="477900"/>
          </a:xfrm>
          <a:prstGeom prst="rect">
            <a:avLst/>
          </a:prstGeom>
          <a:solidFill>
            <a:srgbClr val="540096"/>
          </a:solid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b="1" lang="en" sz="2500">
                <a:solidFill>
                  <a:schemeClr val="lt1"/>
                </a:solidFill>
                <a:latin typeface="Barlow Condensed"/>
                <a:ea typeface="Barlow Condensed"/>
                <a:cs typeface="Barlow Condensed"/>
                <a:sym typeface="Barlow Condensed"/>
              </a:rPr>
              <a:t>Advanced Tools</a:t>
            </a:r>
            <a:endParaRPr b="1" sz="2500">
              <a:solidFill>
                <a:schemeClr val="lt1"/>
              </a:solidFill>
              <a:latin typeface="Barlow Condensed"/>
              <a:ea typeface="Barlow Condensed"/>
              <a:cs typeface="Barlow Condensed"/>
              <a:sym typeface="Barlow Condense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9"/>
          <p:cNvSpPr/>
          <p:nvPr/>
        </p:nvSpPr>
        <p:spPr>
          <a:xfrm>
            <a:off x="0" y="0"/>
            <a:ext cx="9144000" cy="477900"/>
          </a:xfrm>
          <a:prstGeom prst="rect">
            <a:avLst/>
          </a:prstGeom>
          <a:solidFill>
            <a:srgbClr val="360161"/>
          </a:solid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b="1" lang="en" sz="2500">
                <a:solidFill>
                  <a:schemeClr val="lt1"/>
                </a:solidFill>
                <a:latin typeface="Barlow Condensed"/>
                <a:ea typeface="Barlow Condensed"/>
                <a:cs typeface="Barlow Condensed"/>
                <a:sym typeface="Barlow Condensed"/>
              </a:rPr>
              <a:t>Quick Tips</a:t>
            </a:r>
            <a:endParaRPr b="1" sz="2500">
              <a:solidFill>
                <a:schemeClr val="lt1"/>
              </a:solidFill>
              <a:latin typeface="Barlow Condensed"/>
              <a:ea typeface="Barlow Condensed"/>
              <a:cs typeface="Barlow Condensed"/>
              <a:sym typeface="Barlow Condensed"/>
            </a:endParaRPr>
          </a:p>
        </p:txBody>
      </p:sp>
      <p:sp>
        <p:nvSpPr>
          <p:cNvPr id="130" name="Google Shape;130;p29"/>
          <p:cNvSpPr txBox="1"/>
          <p:nvPr/>
        </p:nvSpPr>
        <p:spPr>
          <a:xfrm>
            <a:off x="1922725" y="948650"/>
            <a:ext cx="6174900" cy="372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700">
                <a:solidFill>
                  <a:srgbClr val="0D0D0D"/>
                </a:solidFill>
                <a:latin typeface="Barlow"/>
                <a:ea typeface="Barlow"/>
                <a:cs typeface="Barlow"/>
                <a:sym typeface="Barlow"/>
              </a:rPr>
              <a:t>T</a:t>
            </a:r>
            <a:r>
              <a:rPr lang="en" sz="1700">
                <a:solidFill>
                  <a:srgbClr val="0D0D0D"/>
                </a:solidFill>
                <a:latin typeface="Barlow"/>
                <a:ea typeface="Barlow"/>
                <a:cs typeface="Barlow"/>
                <a:sym typeface="Barlow"/>
              </a:rPr>
              <a:t>he more info in your prompt, the better the output will be. </a:t>
            </a:r>
            <a:endParaRPr sz="1700">
              <a:solidFill>
                <a:srgbClr val="0D0D0D"/>
              </a:solidFill>
              <a:latin typeface="Barlow"/>
              <a:ea typeface="Barlow"/>
              <a:cs typeface="Barlow"/>
              <a:sym typeface="Barlow"/>
            </a:endParaRPr>
          </a:p>
          <a:p>
            <a:pPr indent="0" lvl="0" marL="0" rtl="0" algn="l">
              <a:spcBef>
                <a:spcPts val="1000"/>
              </a:spcBef>
              <a:spcAft>
                <a:spcPts val="0"/>
              </a:spcAft>
              <a:buNone/>
            </a:pPr>
            <a:r>
              <a:t/>
            </a:r>
            <a:endParaRPr sz="1700">
              <a:solidFill>
                <a:srgbClr val="0D0D0D"/>
              </a:solidFill>
              <a:latin typeface="Barlow"/>
              <a:ea typeface="Barlow"/>
              <a:cs typeface="Barlow"/>
              <a:sym typeface="Barlow"/>
            </a:endParaRPr>
          </a:p>
          <a:p>
            <a:pPr indent="0" lvl="0" marL="0" rtl="0" algn="l">
              <a:spcBef>
                <a:spcPts val="1000"/>
              </a:spcBef>
              <a:spcAft>
                <a:spcPts val="0"/>
              </a:spcAft>
              <a:buNone/>
            </a:pPr>
            <a:r>
              <a:rPr lang="en" sz="1700">
                <a:solidFill>
                  <a:srgbClr val="0D0D0D"/>
                </a:solidFill>
                <a:latin typeface="Barlow"/>
                <a:ea typeface="Barlow"/>
                <a:cs typeface="Barlow"/>
                <a:sym typeface="Barlow"/>
              </a:rPr>
              <a:t>If ChatGPT runs out of characters, click “continue generating” to have it pick up where it left off.</a:t>
            </a:r>
            <a:endParaRPr sz="1700">
              <a:solidFill>
                <a:srgbClr val="0D0D0D"/>
              </a:solidFill>
              <a:latin typeface="Barlow"/>
              <a:ea typeface="Barlow"/>
              <a:cs typeface="Barlow"/>
              <a:sym typeface="Barlow"/>
            </a:endParaRPr>
          </a:p>
          <a:p>
            <a:pPr indent="0" lvl="0" marL="0" rtl="0" algn="l">
              <a:spcBef>
                <a:spcPts val="1000"/>
              </a:spcBef>
              <a:spcAft>
                <a:spcPts val="0"/>
              </a:spcAft>
              <a:buNone/>
            </a:pPr>
            <a:r>
              <a:t/>
            </a:r>
            <a:endParaRPr sz="1700">
              <a:solidFill>
                <a:srgbClr val="0D0D0D"/>
              </a:solidFill>
              <a:latin typeface="Barlow"/>
              <a:ea typeface="Barlow"/>
              <a:cs typeface="Barlow"/>
              <a:sym typeface="Barlow"/>
            </a:endParaRPr>
          </a:p>
          <a:p>
            <a:pPr indent="0" lvl="0" marL="0" rtl="0" algn="l">
              <a:spcBef>
                <a:spcPts val="1000"/>
              </a:spcBef>
              <a:spcAft>
                <a:spcPts val="0"/>
              </a:spcAft>
              <a:buNone/>
            </a:pPr>
            <a:r>
              <a:rPr lang="en" sz="1700">
                <a:solidFill>
                  <a:srgbClr val="0D0D0D"/>
                </a:solidFill>
                <a:latin typeface="Barlow"/>
                <a:ea typeface="Barlow"/>
                <a:cs typeface="Barlow"/>
                <a:sym typeface="Barlow"/>
              </a:rPr>
              <a:t>ChatGPT can accept 1000 characters of text (about 250 words). You can also write multiple prompts within the same conversation if your prompt is too long.</a:t>
            </a:r>
            <a:endParaRPr sz="1700">
              <a:solidFill>
                <a:srgbClr val="0D0D0D"/>
              </a:solidFill>
              <a:latin typeface="Barlow"/>
              <a:ea typeface="Barlow"/>
              <a:cs typeface="Barlow"/>
              <a:sym typeface="Barlow"/>
            </a:endParaRPr>
          </a:p>
          <a:p>
            <a:pPr indent="0" lvl="0" marL="0" rtl="0" algn="l">
              <a:spcBef>
                <a:spcPts val="1000"/>
              </a:spcBef>
              <a:spcAft>
                <a:spcPts val="0"/>
              </a:spcAft>
              <a:buNone/>
            </a:pPr>
            <a:r>
              <a:t/>
            </a:r>
            <a:endParaRPr sz="1700">
              <a:solidFill>
                <a:srgbClr val="0D0D0D"/>
              </a:solidFill>
              <a:latin typeface="Barlow"/>
              <a:ea typeface="Barlow"/>
              <a:cs typeface="Barlow"/>
              <a:sym typeface="Barlow"/>
            </a:endParaRPr>
          </a:p>
          <a:p>
            <a:pPr indent="0" lvl="0" marL="0" rtl="0" algn="l">
              <a:spcBef>
                <a:spcPts val="1000"/>
              </a:spcBef>
              <a:spcAft>
                <a:spcPts val="1000"/>
              </a:spcAft>
              <a:buNone/>
            </a:pPr>
            <a:r>
              <a:rPr lang="en" sz="1700">
                <a:solidFill>
                  <a:srgbClr val="0D0D0D"/>
                </a:solidFill>
                <a:latin typeface="Barlow"/>
                <a:ea typeface="Barlow"/>
                <a:cs typeface="Barlow"/>
                <a:sym typeface="Barlow"/>
              </a:rPr>
              <a:t>High quality prompts can be time consuming, so spend your time on prompts you can reuse.</a:t>
            </a:r>
            <a:endParaRPr sz="1700">
              <a:solidFill>
                <a:srgbClr val="0D0D0D"/>
              </a:solidFill>
              <a:latin typeface="Barlow"/>
              <a:ea typeface="Barlow"/>
              <a:cs typeface="Barlow"/>
              <a:sym typeface="Barlow"/>
            </a:endParaRPr>
          </a:p>
        </p:txBody>
      </p:sp>
      <p:grpSp>
        <p:nvGrpSpPr>
          <p:cNvPr id="131" name="Google Shape;131;p29"/>
          <p:cNvGrpSpPr/>
          <p:nvPr/>
        </p:nvGrpSpPr>
        <p:grpSpPr>
          <a:xfrm>
            <a:off x="1442334" y="948658"/>
            <a:ext cx="372836" cy="371410"/>
            <a:chOff x="2085450" y="842250"/>
            <a:chExt cx="483700" cy="481850"/>
          </a:xfrm>
        </p:grpSpPr>
        <p:sp>
          <p:nvSpPr>
            <p:cNvPr id="132" name="Google Shape;132;p29"/>
            <p:cNvSpPr/>
            <p:nvPr/>
          </p:nvSpPr>
          <p:spPr>
            <a:xfrm>
              <a:off x="2085525" y="926925"/>
              <a:ext cx="483625" cy="397175"/>
            </a:xfrm>
            <a:custGeom>
              <a:rect b="b" l="l" r="r" t="t"/>
              <a:pathLst>
                <a:path extrusionOk="0" h="15887" w="19345">
                  <a:moveTo>
                    <a:pt x="1693" y="1"/>
                  </a:moveTo>
                  <a:cubicBezTo>
                    <a:pt x="756" y="1"/>
                    <a:pt x="0" y="760"/>
                    <a:pt x="0" y="1696"/>
                  </a:cubicBezTo>
                  <a:cubicBezTo>
                    <a:pt x="0" y="2630"/>
                    <a:pt x="756" y="3389"/>
                    <a:pt x="1693" y="3389"/>
                  </a:cubicBezTo>
                  <a:lnTo>
                    <a:pt x="3990" y="3389"/>
                  </a:lnTo>
                  <a:cubicBezTo>
                    <a:pt x="4924" y="3389"/>
                    <a:pt x="5683" y="4147"/>
                    <a:pt x="5683" y="5084"/>
                  </a:cubicBezTo>
                  <a:lnTo>
                    <a:pt x="5683" y="8547"/>
                  </a:lnTo>
                  <a:cubicBezTo>
                    <a:pt x="5683" y="11347"/>
                    <a:pt x="7962" y="13627"/>
                    <a:pt x="10766" y="13627"/>
                  </a:cubicBezTo>
                  <a:lnTo>
                    <a:pt x="13626" y="13627"/>
                  </a:lnTo>
                  <a:lnTo>
                    <a:pt x="13626" y="15322"/>
                  </a:lnTo>
                  <a:cubicBezTo>
                    <a:pt x="13626" y="15656"/>
                    <a:pt x="13901" y="15887"/>
                    <a:pt x="14194" y="15887"/>
                  </a:cubicBezTo>
                  <a:cubicBezTo>
                    <a:pt x="14308" y="15887"/>
                    <a:pt x="14425" y="15852"/>
                    <a:pt x="14530" y="15774"/>
                  </a:cubicBezTo>
                  <a:lnTo>
                    <a:pt x="19046" y="12386"/>
                  </a:lnTo>
                  <a:cubicBezTo>
                    <a:pt x="19345" y="12160"/>
                    <a:pt x="19345" y="11706"/>
                    <a:pt x="19046" y="11483"/>
                  </a:cubicBezTo>
                  <a:lnTo>
                    <a:pt x="14530" y="8095"/>
                  </a:lnTo>
                  <a:cubicBezTo>
                    <a:pt x="14424" y="8016"/>
                    <a:pt x="14307" y="7981"/>
                    <a:pt x="14192" y="7981"/>
                  </a:cubicBezTo>
                  <a:cubicBezTo>
                    <a:pt x="13899" y="7981"/>
                    <a:pt x="13626" y="8212"/>
                    <a:pt x="13626" y="8547"/>
                  </a:cubicBezTo>
                  <a:lnTo>
                    <a:pt x="13626" y="10239"/>
                  </a:lnTo>
                  <a:lnTo>
                    <a:pt x="10766" y="10239"/>
                  </a:lnTo>
                  <a:cubicBezTo>
                    <a:pt x="9829" y="10239"/>
                    <a:pt x="9070" y="9480"/>
                    <a:pt x="9070" y="8547"/>
                  </a:cubicBezTo>
                  <a:lnTo>
                    <a:pt x="9070" y="5084"/>
                  </a:lnTo>
                  <a:cubicBezTo>
                    <a:pt x="9070" y="2280"/>
                    <a:pt x="6791" y="1"/>
                    <a:pt x="3990" y="1"/>
                  </a:cubicBezTo>
                  <a:close/>
                </a:path>
              </a:pathLst>
            </a:custGeom>
            <a:solidFill>
              <a:srgbClr val="0D0D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33" name="Google Shape;133;p29"/>
            <p:cNvSpPr/>
            <p:nvPr/>
          </p:nvSpPr>
          <p:spPr>
            <a:xfrm>
              <a:off x="2085450" y="1151875"/>
              <a:ext cx="143650" cy="87575"/>
            </a:xfrm>
            <a:custGeom>
              <a:rect b="b" l="l" r="r" t="t"/>
              <a:pathLst>
                <a:path extrusionOk="0" h="3503" w="5746">
                  <a:moveTo>
                    <a:pt x="4577" y="1"/>
                  </a:moveTo>
                  <a:cubicBezTo>
                    <a:pt x="4391" y="73"/>
                    <a:pt x="4192" y="112"/>
                    <a:pt x="3990" y="115"/>
                  </a:cubicBezTo>
                  <a:lnTo>
                    <a:pt x="1693" y="115"/>
                  </a:lnTo>
                  <a:cubicBezTo>
                    <a:pt x="759" y="115"/>
                    <a:pt x="0" y="871"/>
                    <a:pt x="0" y="1807"/>
                  </a:cubicBezTo>
                  <a:cubicBezTo>
                    <a:pt x="0" y="2744"/>
                    <a:pt x="759" y="3503"/>
                    <a:pt x="1693" y="3503"/>
                  </a:cubicBezTo>
                  <a:lnTo>
                    <a:pt x="1696" y="3500"/>
                  </a:lnTo>
                  <a:lnTo>
                    <a:pt x="3993" y="3500"/>
                  </a:lnTo>
                  <a:cubicBezTo>
                    <a:pt x="4589" y="3500"/>
                    <a:pt x="5183" y="3391"/>
                    <a:pt x="5746" y="3186"/>
                  </a:cubicBezTo>
                  <a:cubicBezTo>
                    <a:pt x="5065" y="2253"/>
                    <a:pt x="4662" y="1151"/>
                    <a:pt x="4577" y="1"/>
                  </a:cubicBezTo>
                  <a:close/>
                </a:path>
              </a:pathLst>
            </a:custGeom>
            <a:solidFill>
              <a:srgbClr val="0D0D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34" name="Google Shape;134;p29"/>
            <p:cNvSpPr/>
            <p:nvPr/>
          </p:nvSpPr>
          <p:spPr>
            <a:xfrm>
              <a:off x="2274775" y="842250"/>
              <a:ext cx="294375" cy="197650"/>
            </a:xfrm>
            <a:custGeom>
              <a:rect b="b" l="l" r="r" t="t"/>
              <a:pathLst>
                <a:path extrusionOk="0" h="7906" w="11775">
                  <a:moveTo>
                    <a:pt x="6622" y="0"/>
                  </a:moveTo>
                  <a:cubicBezTo>
                    <a:pt x="6329" y="0"/>
                    <a:pt x="6056" y="231"/>
                    <a:pt x="6056" y="566"/>
                  </a:cubicBezTo>
                  <a:lnTo>
                    <a:pt x="6056" y="2259"/>
                  </a:lnTo>
                  <a:lnTo>
                    <a:pt x="3196" y="2259"/>
                  </a:lnTo>
                  <a:cubicBezTo>
                    <a:pt x="2030" y="2265"/>
                    <a:pt x="904" y="2668"/>
                    <a:pt x="1" y="3406"/>
                  </a:cubicBezTo>
                  <a:cubicBezTo>
                    <a:pt x="940" y="4068"/>
                    <a:pt x="1675" y="4978"/>
                    <a:pt x="2130" y="6032"/>
                  </a:cubicBezTo>
                  <a:cubicBezTo>
                    <a:pt x="2431" y="5785"/>
                    <a:pt x="2804" y="5649"/>
                    <a:pt x="3196" y="5646"/>
                  </a:cubicBezTo>
                  <a:lnTo>
                    <a:pt x="6056" y="5646"/>
                  </a:lnTo>
                  <a:lnTo>
                    <a:pt x="6056" y="7342"/>
                  </a:lnTo>
                  <a:cubicBezTo>
                    <a:pt x="6056" y="7679"/>
                    <a:pt x="6334" y="7906"/>
                    <a:pt x="6625" y="7906"/>
                  </a:cubicBezTo>
                  <a:cubicBezTo>
                    <a:pt x="6740" y="7906"/>
                    <a:pt x="6857" y="7871"/>
                    <a:pt x="6960" y="7793"/>
                  </a:cubicBezTo>
                  <a:lnTo>
                    <a:pt x="11476" y="4406"/>
                  </a:lnTo>
                  <a:cubicBezTo>
                    <a:pt x="11775" y="4180"/>
                    <a:pt x="11775" y="3725"/>
                    <a:pt x="11476" y="3502"/>
                  </a:cubicBezTo>
                  <a:lnTo>
                    <a:pt x="6960" y="115"/>
                  </a:lnTo>
                  <a:cubicBezTo>
                    <a:pt x="6854" y="36"/>
                    <a:pt x="6737" y="0"/>
                    <a:pt x="6622" y="0"/>
                  </a:cubicBezTo>
                  <a:close/>
                </a:path>
              </a:pathLst>
            </a:custGeom>
            <a:solidFill>
              <a:srgbClr val="0D0D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35" name="Google Shape;135;p29"/>
          <p:cNvGrpSpPr/>
          <p:nvPr/>
        </p:nvGrpSpPr>
        <p:grpSpPr>
          <a:xfrm>
            <a:off x="1443053" y="4139984"/>
            <a:ext cx="371391" cy="371391"/>
            <a:chOff x="3271200" y="1435075"/>
            <a:chExt cx="481825" cy="481825"/>
          </a:xfrm>
        </p:grpSpPr>
        <p:sp>
          <p:nvSpPr>
            <p:cNvPr id="136" name="Google Shape;136;p29"/>
            <p:cNvSpPr/>
            <p:nvPr/>
          </p:nvSpPr>
          <p:spPr>
            <a:xfrm>
              <a:off x="3271200" y="1435075"/>
              <a:ext cx="481825" cy="481825"/>
            </a:xfrm>
            <a:custGeom>
              <a:rect b="b" l="l" r="r" t="t"/>
              <a:pathLst>
                <a:path extrusionOk="0" h="19273" w="19273">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rgbClr val="0D0D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37" name="Google Shape;137;p29"/>
            <p:cNvSpPr/>
            <p:nvPr/>
          </p:nvSpPr>
          <p:spPr>
            <a:xfrm>
              <a:off x="3356575" y="1520525"/>
              <a:ext cx="311000" cy="311025"/>
            </a:xfrm>
            <a:custGeom>
              <a:rect b="b" l="l" r="r" t="t"/>
              <a:pathLst>
                <a:path extrusionOk="0" h="12441" w="1244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rgbClr val="0D0D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38" name="Google Shape;138;p29"/>
          <p:cNvGrpSpPr/>
          <p:nvPr/>
        </p:nvGrpSpPr>
        <p:grpSpPr>
          <a:xfrm>
            <a:off x="1439976" y="2965402"/>
            <a:ext cx="377542" cy="374112"/>
            <a:chOff x="4529475" y="2364825"/>
            <a:chExt cx="267950" cy="267950"/>
          </a:xfrm>
        </p:grpSpPr>
        <p:sp>
          <p:nvSpPr>
            <p:cNvPr id="139" name="Google Shape;139;p29"/>
            <p:cNvSpPr/>
            <p:nvPr/>
          </p:nvSpPr>
          <p:spPr>
            <a:xfrm>
              <a:off x="4677125" y="2538675"/>
              <a:ext cx="16100" cy="15500"/>
            </a:xfrm>
            <a:custGeom>
              <a:rect b="b" l="l" r="r" t="t"/>
              <a:pathLst>
                <a:path extrusionOk="0" h="620" w="644">
                  <a:moveTo>
                    <a:pt x="1" y="0"/>
                  </a:moveTo>
                  <a:lnTo>
                    <a:pt x="1" y="620"/>
                  </a:lnTo>
                  <a:lnTo>
                    <a:pt x="644" y="620"/>
                  </a:lnTo>
                  <a:lnTo>
                    <a:pt x="644" y="0"/>
                  </a:lnTo>
                  <a:close/>
                </a:path>
              </a:pathLst>
            </a:custGeom>
            <a:solidFill>
              <a:srgbClr val="0D0D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9"/>
            <p:cNvSpPr/>
            <p:nvPr/>
          </p:nvSpPr>
          <p:spPr>
            <a:xfrm>
              <a:off x="4677125" y="2570225"/>
              <a:ext cx="16100" cy="15500"/>
            </a:xfrm>
            <a:custGeom>
              <a:rect b="b" l="l" r="r" t="t"/>
              <a:pathLst>
                <a:path extrusionOk="0" h="620" w="644">
                  <a:moveTo>
                    <a:pt x="1" y="1"/>
                  </a:moveTo>
                  <a:lnTo>
                    <a:pt x="1" y="620"/>
                  </a:lnTo>
                  <a:lnTo>
                    <a:pt x="644" y="620"/>
                  </a:lnTo>
                  <a:lnTo>
                    <a:pt x="644" y="1"/>
                  </a:lnTo>
                  <a:close/>
                </a:path>
              </a:pathLst>
            </a:custGeom>
            <a:solidFill>
              <a:srgbClr val="0D0D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9"/>
            <p:cNvSpPr/>
            <p:nvPr/>
          </p:nvSpPr>
          <p:spPr>
            <a:xfrm>
              <a:off x="4708675" y="2570225"/>
              <a:ext cx="15525" cy="15500"/>
            </a:xfrm>
            <a:custGeom>
              <a:rect b="b" l="l" r="r" t="t"/>
              <a:pathLst>
                <a:path extrusionOk="0" h="620" w="621">
                  <a:moveTo>
                    <a:pt x="1" y="1"/>
                  </a:moveTo>
                  <a:lnTo>
                    <a:pt x="1" y="620"/>
                  </a:lnTo>
                  <a:lnTo>
                    <a:pt x="620" y="620"/>
                  </a:lnTo>
                  <a:lnTo>
                    <a:pt x="620" y="1"/>
                  </a:lnTo>
                  <a:close/>
                </a:path>
              </a:pathLst>
            </a:custGeom>
            <a:solidFill>
              <a:srgbClr val="0D0D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9"/>
            <p:cNvSpPr/>
            <p:nvPr/>
          </p:nvSpPr>
          <p:spPr>
            <a:xfrm>
              <a:off x="4677125" y="2507125"/>
              <a:ext cx="16100" cy="15500"/>
            </a:xfrm>
            <a:custGeom>
              <a:rect b="b" l="l" r="r" t="t"/>
              <a:pathLst>
                <a:path extrusionOk="0" h="620" w="644">
                  <a:moveTo>
                    <a:pt x="1" y="0"/>
                  </a:moveTo>
                  <a:lnTo>
                    <a:pt x="1" y="619"/>
                  </a:lnTo>
                  <a:lnTo>
                    <a:pt x="644" y="619"/>
                  </a:lnTo>
                  <a:lnTo>
                    <a:pt x="644" y="0"/>
                  </a:lnTo>
                  <a:close/>
                </a:path>
              </a:pathLst>
            </a:custGeom>
            <a:solidFill>
              <a:srgbClr val="0D0D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9"/>
            <p:cNvSpPr/>
            <p:nvPr/>
          </p:nvSpPr>
          <p:spPr>
            <a:xfrm>
              <a:off x="4646175" y="2570225"/>
              <a:ext cx="15500" cy="15500"/>
            </a:xfrm>
            <a:custGeom>
              <a:rect b="b" l="l" r="r" t="t"/>
              <a:pathLst>
                <a:path extrusionOk="0" h="620" w="620">
                  <a:moveTo>
                    <a:pt x="0" y="1"/>
                  </a:moveTo>
                  <a:lnTo>
                    <a:pt x="0" y="620"/>
                  </a:lnTo>
                  <a:lnTo>
                    <a:pt x="620" y="620"/>
                  </a:lnTo>
                  <a:lnTo>
                    <a:pt x="620" y="1"/>
                  </a:lnTo>
                  <a:close/>
                </a:path>
              </a:pathLst>
            </a:custGeom>
            <a:solidFill>
              <a:srgbClr val="0D0D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9"/>
            <p:cNvSpPr/>
            <p:nvPr/>
          </p:nvSpPr>
          <p:spPr>
            <a:xfrm>
              <a:off x="4646175" y="2507125"/>
              <a:ext cx="15500" cy="15500"/>
            </a:xfrm>
            <a:custGeom>
              <a:rect b="b" l="l" r="r" t="t"/>
              <a:pathLst>
                <a:path extrusionOk="0" h="620" w="620">
                  <a:moveTo>
                    <a:pt x="0" y="0"/>
                  </a:moveTo>
                  <a:lnTo>
                    <a:pt x="0" y="619"/>
                  </a:lnTo>
                  <a:lnTo>
                    <a:pt x="620" y="619"/>
                  </a:lnTo>
                  <a:lnTo>
                    <a:pt x="620" y="0"/>
                  </a:lnTo>
                  <a:close/>
                </a:path>
              </a:pathLst>
            </a:custGeom>
            <a:solidFill>
              <a:srgbClr val="0D0D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9"/>
            <p:cNvSpPr/>
            <p:nvPr/>
          </p:nvSpPr>
          <p:spPr>
            <a:xfrm>
              <a:off x="4646175" y="2538675"/>
              <a:ext cx="15500" cy="15500"/>
            </a:xfrm>
            <a:custGeom>
              <a:rect b="b" l="l" r="r" t="t"/>
              <a:pathLst>
                <a:path extrusionOk="0" h="620" w="620">
                  <a:moveTo>
                    <a:pt x="0" y="0"/>
                  </a:moveTo>
                  <a:lnTo>
                    <a:pt x="0" y="620"/>
                  </a:lnTo>
                  <a:lnTo>
                    <a:pt x="620" y="620"/>
                  </a:lnTo>
                  <a:lnTo>
                    <a:pt x="620" y="0"/>
                  </a:lnTo>
                  <a:close/>
                </a:path>
              </a:pathLst>
            </a:custGeom>
            <a:solidFill>
              <a:srgbClr val="0D0D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9"/>
            <p:cNvSpPr/>
            <p:nvPr/>
          </p:nvSpPr>
          <p:spPr>
            <a:xfrm>
              <a:off x="4708675" y="2538675"/>
              <a:ext cx="15525" cy="15500"/>
            </a:xfrm>
            <a:custGeom>
              <a:rect b="b" l="l" r="r" t="t"/>
              <a:pathLst>
                <a:path extrusionOk="0" h="620" w="621">
                  <a:moveTo>
                    <a:pt x="1" y="0"/>
                  </a:moveTo>
                  <a:lnTo>
                    <a:pt x="1" y="620"/>
                  </a:lnTo>
                  <a:lnTo>
                    <a:pt x="620" y="620"/>
                  </a:lnTo>
                  <a:lnTo>
                    <a:pt x="620" y="0"/>
                  </a:lnTo>
                  <a:close/>
                </a:path>
              </a:pathLst>
            </a:custGeom>
            <a:solidFill>
              <a:srgbClr val="0D0D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9"/>
            <p:cNvSpPr/>
            <p:nvPr/>
          </p:nvSpPr>
          <p:spPr>
            <a:xfrm>
              <a:off x="4646175" y="2411850"/>
              <a:ext cx="109575" cy="48250"/>
            </a:xfrm>
            <a:custGeom>
              <a:rect b="b" l="l" r="r" t="t"/>
              <a:pathLst>
                <a:path extrusionOk="0" h="1930" w="4383">
                  <a:moveTo>
                    <a:pt x="0" y="1"/>
                  </a:moveTo>
                  <a:lnTo>
                    <a:pt x="0" y="1930"/>
                  </a:lnTo>
                  <a:lnTo>
                    <a:pt x="4382" y="1930"/>
                  </a:lnTo>
                  <a:lnTo>
                    <a:pt x="4382" y="1"/>
                  </a:lnTo>
                  <a:close/>
                </a:path>
              </a:pathLst>
            </a:custGeom>
            <a:solidFill>
              <a:srgbClr val="0D0D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9"/>
            <p:cNvSpPr/>
            <p:nvPr/>
          </p:nvSpPr>
          <p:spPr>
            <a:xfrm>
              <a:off x="4603900" y="2364825"/>
              <a:ext cx="193525" cy="267950"/>
            </a:xfrm>
            <a:custGeom>
              <a:rect b="b" l="l" r="r" t="t"/>
              <a:pathLst>
                <a:path extrusionOk="0" h="10718" w="7741">
                  <a:moveTo>
                    <a:pt x="1322" y="1260"/>
                  </a:moveTo>
                  <a:cubicBezTo>
                    <a:pt x="1334" y="1260"/>
                    <a:pt x="1346" y="1261"/>
                    <a:pt x="1358" y="1263"/>
                  </a:cubicBezTo>
                  <a:lnTo>
                    <a:pt x="6383" y="1263"/>
                  </a:lnTo>
                  <a:cubicBezTo>
                    <a:pt x="6550" y="1263"/>
                    <a:pt x="6692" y="1406"/>
                    <a:pt x="6692" y="1572"/>
                  </a:cubicBezTo>
                  <a:lnTo>
                    <a:pt x="6692" y="4121"/>
                  </a:lnTo>
                  <a:cubicBezTo>
                    <a:pt x="6692" y="4287"/>
                    <a:pt x="6573" y="4430"/>
                    <a:pt x="6407" y="4430"/>
                  </a:cubicBezTo>
                  <a:lnTo>
                    <a:pt x="1358" y="4430"/>
                  </a:lnTo>
                  <a:cubicBezTo>
                    <a:pt x="1191" y="4430"/>
                    <a:pt x="1048" y="4287"/>
                    <a:pt x="1048" y="4121"/>
                  </a:cubicBezTo>
                  <a:lnTo>
                    <a:pt x="1048" y="1572"/>
                  </a:lnTo>
                  <a:cubicBezTo>
                    <a:pt x="1048" y="1396"/>
                    <a:pt x="1171" y="1260"/>
                    <a:pt x="1322" y="1260"/>
                  </a:cubicBezTo>
                  <a:close/>
                  <a:moveTo>
                    <a:pt x="6383" y="5073"/>
                  </a:moveTo>
                  <a:cubicBezTo>
                    <a:pt x="6550" y="5073"/>
                    <a:pt x="6692" y="5216"/>
                    <a:pt x="6692" y="5383"/>
                  </a:cubicBezTo>
                  <a:lnTo>
                    <a:pt x="6692" y="9145"/>
                  </a:lnTo>
                  <a:cubicBezTo>
                    <a:pt x="6716" y="9312"/>
                    <a:pt x="6573" y="9455"/>
                    <a:pt x="6407" y="9455"/>
                  </a:cubicBezTo>
                  <a:lnTo>
                    <a:pt x="1358" y="9455"/>
                  </a:lnTo>
                  <a:cubicBezTo>
                    <a:pt x="1346" y="9457"/>
                    <a:pt x="1334" y="9458"/>
                    <a:pt x="1322" y="9458"/>
                  </a:cubicBezTo>
                  <a:cubicBezTo>
                    <a:pt x="1171" y="9458"/>
                    <a:pt x="1048" y="9322"/>
                    <a:pt x="1048" y="9145"/>
                  </a:cubicBezTo>
                  <a:lnTo>
                    <a:pt x="1048" y="5383"/>
                  </a:lnTo>
                  <a:cubicBezTo>
                    <a:pt x="1048" y="5216"/>
                    <a:pt x="1191" y="5073"/>
                    <a:pt x="1358" y="5073"/>
                  </a:cubicBezTo>
                  <a:close/>
                  <a:moveTo>
                    <a:pt x="1168" y="1"/>
                  </a:moveTo>
                  <a:cubicBezTo>
                    <a:pt x="525" y="1"/>
                    <a:pt x="1" y="525"/>
                    <a:pt x="1" y="1144"/>
                  </a:cubicBezTo>
                  <a:lnTo>
                    <a:pt x="1" y="9574"/>
                  </a:lnTo>
                  <a:cubicBezTo>
                    <a:pt x="1" y="10193"/>
                    <a:pt x="525" y="10717"/>
                    <a:pt x="1168" y="10717"/>
                  </a:cubicBezTo>
                  <a:lnTo>
                    <a:pt x="6597" y="10717"/>
                  </a:lnTo>
                  <a:cubicBezTo>
                    <a:pt x="7240" y="10717"/>
                    <a:pt x="7740" y="10193"/>
                    <a:pt x="7740" y="9574"/>
                  </a:cubicBezTo>
                  <a:lnTo>
                    <a:pt x="7740" y="1144"/>
                  </a:lnTo>
                  <a:cubicBezTo>
                    <a:pt x="7740" y="525"/>
                    <a:pt x="7240" y="1"/>
                    <a:pt x="6597" y="1"/>
                  </a:cubicBezTo>
                  <a:close/>
                </a:path>
              </a:pathLst>
            </a:custGeom>
            <a:solidFill>
              <a:srgbClr val="0D0D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9"/>
            <p:cNvSpPr/>
            <p:nvPr/>
          </p:nvSpPr>
          <p:spPr>
            <a:xfrm>
              <a:off x="4739650" y="2507125"/>
              <a:ext cx="16100" cy="15500"/>
            </a:xfrm>
            <a:custGeom>
              <a:rect b="b" l="l" r="r" t="t"/>
              <a:pathLst>
                <a:path extrusionOk="0" h="620" w="644">
                  <a:moveTo>
                    <a:pt x="24" y="0"/>
                  </a:moveTo>
                  <a:lnTo>
                    <a:pt x="0" y="619"/>
                  </a:lnTo>
                  <a:lnTo>
                    <a:pt x="643" y="619"/>
                  </a:lnTo>
                  <a:lnTo>
                    <a:pt x="643" y="0"/>
                  </a:lnTo>
                  <a:close/>
                </a:path>
              </a:pathLst>
            </a:custGeom>
            <a:solidFill>
              <a:srgbClr val="0D0D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9"/>
            <p:cNvSpPr/>
            <p:nvPr/>
          </p:nvSpPr>
          <p:spPr>
            <a:xfrm>
              <a:off x="4739650" y="2570225"/>
              <a:ext cx="16100" cy="15500"/>
            </a:xfrm>
            <a:custGeom>
              <a:rect b="b" l="l" r="r" t="t"/>
              <a:pathLst>
                <a:path extrusionOk="0" h="620" w="644">
                  <a:moveTo>
                    <a:pt x="24" y="1"/>
                  </a:moveTo>
                  <a:lnTo>
                    <a:pt x="0" y="620"/>
                  </a:lnTo>
                  <a:lnTo>
                    <a:pt x="643" y="620"/>
                  </a:lnTo>
                  <a:lnTo>
                    <a:pt x="643" y="1"/>
                  </a:lnTo>
                  <a:close/>
                </a:path>
              </a:pathLst>
            </a:custGeom>
            <a:solidFill>
              <a:srgbClr val="0D0D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9"/>
            <p:cNvSpPr/>
            <p:nvPr/>
          </p:nvSpPr>
          <p:spPr>
            <a:xfrm>
              <a:off x="4739650" y="2538675"/>
              <a:ext cx="16100" cy="15500"/>
            </a:xfrm>
            <a:custGeom>
              <a:rect b="b" l="l" r="r" t="t"/>
              <a:pathLst>
                <a:path extrusionOk="0" h="620" w="644">
                  <a:moveTo>
                    <a:pt x="24" y="0"/>
                  </a:moveTo>
                  <a:lnTo>
                    <a:pt x="0" y="620"/>
                  </a:lnTo>
                  <a:lnTo>
                    <a:pt x="643" y="620"/>
                  </a:lnTo>
                  <a:lnTo>
                    <a:pt x="643" y="0"/>
                  </a:lnTo>
                  <a:close/>
                </a:path>
              </a:pathLst>
            </a:custGeom>
            <a:solidFill>
              <a:srgbClr val="0D0D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9"/>
            <p:cNvSpPr/>
            <p:nvPr/>
          </p:nvSpPr>
          <p:spPr>
            <a:xfrm>
              <a:off x="4708675" y="2507125"/>
              <a:ext cx="15525" cy="15500"/>
            </a:xfrm>
            <a:custGeom>
              <a:rect b="b" l="l" r="r" t="t"/>
              <a:pathLst>
                <a:path extrusionOk="0" h="620" w="621">
                  <a:moveTo>
                    <a:pt x="1" y="0"/>
                  </a:moveTo>
                  <a:lnTo>
                    <a:pt x="1" y="619"/>
                  </a:lnTo>
                  <a:lnTo>
                    <a:pt x="620" y="619"/>
                  </a:lnTo>
                  <a:lnTo>
                    <a:pt x="620" y="0"/>
                  </a:lnTo>
                  <a:close/>
                </a:path>
              </a:pathLst>
            </a:custGeom>
            <a:solidFill>
              <a:srgbClr val="0D0D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9"/>
            <p:cNvSpPr/>
            <p:nvPr/>
          </p:nvSpPr>
          <p:spPr>
            <a:xfrm>
              <a:off x="4529475" y="2444600"/>
              <a:ext cx="50050" cy="130425"/>
            </a:xfrm>
            <a:custGeom>
              <a:rect b="b" l="l" r="r" t="t"/>
              <a:pathLst>
                <a:path extrusionOk="0" h="5217" w="2002">
                  <a:moveTo>
                    <a:pt x="1" y="1"/>
                  </a:moveTo>
                  <a:lnTo>
                    <a:pt x="1" y="5216"/>
                  </a:lnTo>
                  <a:lnTo>
                    <a:pt x="2001" y="5216"/>
                  </a:lnTo>
                  <a:lnTo>
                    <a:pt x="2001" y="1"/>
                  </a:lnTo>
                  <a:close/>
                </a:path>
              </a:pathLst>
            </a:custGeom>
            <a:solidFill>
              <a:srgbClr val="0D0D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9"/>
            <p:cNvSpPr/>
            <p:nvPr/>
          </p:nvSpPr>
          <p:spPr>
            <a:xfrm>
              <a:off x="4531875" y="2364825"/>
              <a:ext cx="45850" cy="63725"/>
            </a:xfrm>
            <a:custGeom>
              <a:rect b="b" l="l" r="r" t="t"/>
              <a:pathLst>
                <a:path extrusionOk="0" h="2549" w="1834">
                  <a:moveTo>
                    <a:pt x="905" y="1"/>
                  </a:moveTo>
                  <a:cubicBezTo>
                    <a:pt x="762" y="1"/>
                    <a:pt x="643" y="96"/>
                    <a:pt x="619" y="239"/>
                  </a:cubicBezTo>
                  <a:lnTo>
                    <a:pt x="0" y="2549"/>
                  </a:lnTo>
                  <a:lnTo>
                    <a:pt x="1834" y="2549"/>
                  </a:lnTo>
                  <a:lnTo>
                    <a:pt x="1215" y="239"/>
                  </a:lnTo>
                  <a:cubicBezTo>
                    <a:pt x="1167" y="96"/>
                    <a:pt x="1048" y="1"/>
                    <a:pt x="905" y="1"/>
                  </a:cubicBezTo>
                  <a:close/>
                </a:path>
              </a:pathLst>
            </a:custGeom>
            <a:solidFill>
              <a:srgbClr val="0D0D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9"/>
            <p:cNvSpPr/>
            <p:nvPr/>
          </p:nvSpPr>
          <p:spPr>
            <a:xfrm>
              <a:off x="4529475" y="2591075"/>
              <a:ext cx="50050" cy="41700"/>
            </a:xfrm>
            <a:custGeom>
              <a:rect b="b" l="l" r="r" t="t"/>
              <a:pathLst>
                <a:path extrusionOk="0" h="1668" w="2002">
                  <a:moveTo>
                    <a:pt x="1" y="0"/>
                  </a:moveTo>
                  <a:lnTo>
                    <a:pt x="1" y="1143"/>
                  </a:lnTo>
                  <a:cubicBezTo>
                    <a:pt x="1" y="1429"/>
                    <a:pt x="239" y="1667"/>
                    <a:pt x="525" y="1667"/>
                  </a:cubicBezTo>
                  <a:lnTo>
                    <a:pt x="1477" y="1667"/>
                  </a:lnTo>
                  <a:cubicBezTo>
                    <a:pt x="1763" y="1667"/>
                    <a:pt x="2001" y="1429"/>
                    <a:pt x="2001" y="1143"/>
                  </a:cubicBezTo>
                  <a:lnTo>
                    <a:pt x="2001" y="0"/>
                  </a:lnTo>
                  <a:close/>
                </a:path>
              </a:pathLst>
            </a:custGeom>
            <a:solidFill>
              <a:srgbClr val="0D0D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 name="Google Shape;156;p29"/>
          <p:cNvGrpSpPr/>
          <p:nvPr/>
        </p:nvGrpSpPr>
        <p:grpSpPr>
          <a:xfrm>
            <a:off x="1439967" y="1790817"/>
            <a:ext cx="377569" cy="374137"/>
            <a:chOff x="2685825" y="840375"/>
            <a:chExt cx="481900" cy="481825"/>
          </a:xfrm>
        </p:grpSpPr>
        <p:sp>
          <p:nvSpPr>
            <p:cNvPr id="157" name="Google Shape;157;p29"/>
            <p:cNvSpPr/>
            <p:nvPr/>
          </p:nvSpPr>
          <p:spPr>
            <a:xfrm>
              <a:off x="2685825" y="840375"/>
              <a:ext cx="481900" cy="481825"/>
            </a:xfrm>
            <a:custGeom>
              <a:rect b="b" l="l" r="r" t="t"/>
              <a:pathLst>
                <a:path extrusionOk="0" h="19273" w="19276">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solidFill>
              <a:srgbClr val="0D0D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58" name="Google Shape;158;p29"/>
            <p:cNvSpPr/>
            <p:nvPr/>
          </p:nvSpPr>
          <p:spPr>
            <a:xfrm>
              <a:off x="2819200" y="983400"/>
              <a:ext cx="205475" cy="197625"/>
            </a:xfrm>
            <a:custGeom>
              <a:rect b="b" l="l" r="r" t="t"/>
              <a:pathLst>
                <a:path extrusionOk="0" h="7905" w="8219">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solidFill>
              <a:srgbClr val="0D0D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2" name="Shape 162"/>
        <p:cNvGrpSpPr/>
        <p:nvPr/>
      </p:nvGrpSpPr>
      <p:grpSpPr>
        <a:xfrm>
          <a:off x="0" y="0"/>
          <a:ext cx="0" cy="0"/>
          <a:chOff x="0" y="0"/>
          <a:chExt cx="0" cy="0"/>
        </a:xfrm>
      </p:grpSpPr>
      <p:sp>
        <p:nvSpPr>
          <p:cNvPr id="163" name="Google Shape;163;p30"/>
          <p:cNvSpPr/>
          <p:nvPr/>
        </p:nvSpPr>
        <p:spPr>
          <a:xfrm>
            <a:off x="0" y="0"/>
            <a:ext cx="9144000" cy="477900"/>
          </a:xfrm>
          <a:prstGeom prst="rect">
            <a:avLst/>
          </a:prstGeom>
          <a:solidFill>
            <a:srgbClr val="360161"/>
          </a:solid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b="1" lang="en" sz="2500">
                <a:solidFill>
                  <a:schemeClr val="lt1"/>
                </a:solidFill>
                <a:latin typeface="Barlow Condensed"/>
                <a:ea typeface="Barlow Condensed"/>
                <a:cs typeface="Barlow Condensed"/>
                <a:sym typeface="Barlow Condensed"/>
              </a:rPr>
              <a:t>Starter Prompts</a:t>
            </a:r>
            <a:endParaRPr b="1" sz="2500">
              <a:solidFill>
                <a:schemeClr val="lt1"/>
              </a:solidFill>
              <a:latin typeface="Barlow Condensed"/>
              <a:ea typeface="Barlow Condensed"/>
              <a:cs typeface="Barlow Condensed"/>
              <a:sym typeface="Barlow Condensed"/>
            </a:endParaRPr>
          </a:p>
        </p:txBody>
      </p:sp>
      <p:sp>
        <p:nvSpPr>
          <p:cNvPr id="164" name="Google Shape;164;p30"/>
          <p:cNvSpPr txBox="1"/>
          <p:nvPr/>
        </p:nvSpPr>
        <p:spPr>
          <a:xfrm>
            <a:off x="1249550" y="1140297"/>
            <a:ext cx="7339800" cy="8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Barlow"/>
                <a:ea typeface="Barlow"/>
                <a:cs typeface="Barlow"/>
                <a:sym typeface="Barlow"/>
              </a:rPr>
              <a:t>Opportunity</a:t>
            </a:r>
            <a:endParaRPr b="1" sz="1800">
              <a:latin typeface="Barlow"/>
              <a:ea typeface="Barlow"/>
              <a:cs typeface="Barlow"/>
              <a:sym typeface="Barlow"/>
            </a:endParaRPr>
          </a:p>
          <a:p>
            <a:pPr indent="0" lvl="0" marL="0" rtl="0" algn="l">
              <a:spcBef>
                <a:spcPts val="0"/>
              </a:spcBef>
              <a:spcAft>
                <a:spcPts val="0"/>
              </a:spcAft>
              <a:buNone/>
            </a:pPr>
            <a:r>
              <a:rPr lang="en" sz="1800">
                <a:latin typeface="Barlow"/>
                <a:ea typeface="Barlow"/>
                <a:cs typeface="Barlow"/>
                <a:sym typeface="Barlow"/>
              </a:rPr>
              <a:t>Creating grading rubrics</a:t>
            </a:r>
            <a:endParaRPr sz="1800">
              <a:latin typeface="Barlow"/>
              <a:ea typeface="Barlow"/>
              <a:cs typeface="Barlow"/>
              <a:sym typeface="Barlow"/>
            </a:endParaRPr>
          </a:p>
        </p:txBody>
      </p:sp>
      <p:pic>
        <p:nvPicPr>
          <p:cNvPr id="165" name="Google Shape;165;p30"/>
          <p:cNvPicPr preferRelativeResize="0"/>
          <p:nvPr/>
        </p:nvPicPr>
        <p:blipFill>
          <a:blip r:embed="rId4">
            <a:alphaModFix/>
          </a:blip>
          <a:stretch>
            <a:fillRect/>
          </a:stretch>
        </p:blipFill>
        <p:spPr>
          <a:xfrm>
            <a:off x="704600" y="1274405"/>
            <a:ext cx="477900" cy="477900"/>
          </a:xfrm>
          <a:prstGeom prst="rect">
            <a:avLst/>
          </a:prstGeom>
          <a:noFill/>
          <a:ln>
            <a:noFill/>
          </a:ln>
        </p:spPr>
      </p:pic>
      <p:pic>
        <p:nvPicPr>
          <p:cNvPr id="166" name="Google Shape;166;p30"/>
          <p:cNvPicPr preferRelativeResize="0"/>
          <p:nvPr/>
        </p:nvPicPr>
        <p:blipFill>
          <a:blip r:embed="rId5">
            <a:alphaModFix/>
          </a:blip>
          <a:stretch>
            <a:fillRect/>
          </a:stretch>
        </p:blipFill>
        <p:spPr>
          <a:xfrm>
            <a:off x="637553" y="2400963"/>
            <a:ext cx="612000" cy="611981"/>
          </a:xfrm>
          <a:prstGeom prst="rect">
            <a:avLst/>
          </a:prstGeom>
          <a:noFill/>
          <a:ln>
            <a:noFill/>
          </a:ln>
        </p:spPr>
      </p:pic>
      <p:sp>
        <p:nvSpPr>
          <p:cNvPr id="167" name="Google Shape;167;p30"/>
          <p:cNvSpPr txBox="1"/>
          <p:nvPr/>
        </p:nvSpPr>
        <p:spPr>
          <a:xfrm>
            <a:off x="1249550" y="2273825"/>
            <a:ext cx="7339800" cy="23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Barlow"/>
                <a:ea typeface="Barlow"/>
                <a:cs typeface="Barlow"/>
                <a:sym typeface="Barlow"/>
              </a:rPr>
              <a:t>Prompt</a:t>
            </a:r>
            <a:endParaRPr b="1" sz="1800">
              <a:latin typeface="Barlow"/>
              <a:ea typeface="Barlow"/>
              <a:cs typeface="Barlow"/>
              <a:sym typeface="Barlow"/>
            </a:endParaRPr>
          </a:p>
          <a:p>
            <a:pPr indent="0" lvl="0" marL="0" rtl="0" algn="l">
              <a:spcBef>
                <a:spcPts val="0"/>
              </a:spcBef>
              <a:spcAft>
                <a:spcPts val="0"/>
              </a:spcAft>
              <a:buNone/>
            </a:pPr>
            <a:r>
              <a:rPr lang="en" sz="1800">
                <a:solidFill>
                  <a:schemeClr val="dk1"/>
                </a:solidFill>
                <a:latin typeface="Barlow"/>
                <a:ea typeface="Barlow"/>
                <a:cs typeface="Barlow"/>
                <a:sym typeface="Barlow"/>
              </a:rPr>
              <a:t>Create a grading rubric for a poster series project with each row graded on a 1 - 4 scale.</a:t>
            </a:r>
            <a:endParaRPr sz="1800">
              <a:solidFill>
                <a:schemeClr val="dk1"/>
              </a:solidFill>
              <a:latin typeface="Barlow"/>
              <a:ea typeface="Barlow"/>
              <a:cs typeface="Barlow"/>
              <a:sym typeface="Barlow"/>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1" name="Shape 171"/>
        <p:cNvGrpSpPr/>
        <p:nvPr/>
      </p:nvGrpSpPr>
      <p:grpSpPr>
        <a:xfrm>
          <a:off x="0" y="0"/>
          <a:ext cx="0" cy="0"/>
          <a:chOff x="0" y="0"/>
          <a:chExt cx="0" cy="0"/>
        </a:xfrm>
      </p:grpSpPr>
      <p:sp>
        <p:nvSpPr>
          <p:cNvPr id="172" name="Google Shape;172;p31"/>
          <p:cNvSpPr/>
          <p:nvPr/>
        </p:nvSpPr>
        <p:spPr>
          <a:xfrm>
            <a:off x="0" y="0"/>
            <a:ext cx="9144000" cy="477900"/>
          </a:xfrm>
          <a:prstGeom prst="rect">
            <a:avLst/>
          </a:prstGeom>
          <a:solidFill>
            <a:srgbClr val="360161"/>
          </a:solid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b="1" lang="en" sz="2500">
                <a:solidFill>
                  <a:schemeClr val="lt1"/>
                </a:solidFill>
                <a:latin typeface="Barlow Condensed"/>
                <a:ea typeface="Barlow Condensed"/>
                <a:cs typeface="Barlow Condensed"/>
                <a:sym typeface="Barlow Condensed"/>
              </a:rPr>
              <a:t>Starter Prompts</a:t>
            </a:r>
            <a:endParaRPr b="1" sz="2500">
              <a:solidFill>
                <a:schemeClr val="lt1"/>
              </a:solidFill>
              <a:latin typeface="Barlow Condensed"/>
              <a:ea typeface="Barlow Condensed"/>
              <a:cs typeface="Barlow Condensed"/>
              <a:sym typeface="Barlow Condensed"/>
            </a:endParaRPr>
          </a:p>
        </p:txBody>
      </p:sp>
      <p:sp>
        <p:nvSpPr>
          <p:cNvPr id="173" name="Google Shape;173;p31"/>
          <p:cNvSpPr txBox="1"/>
          <p:nvPr/>
        </p:nvSpPr>
        <p:spPr>
          <a:xfrm>
            <a:off x="1249550" y="997597"/>
            <a:ext cx="7339800" cy="8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Barlow"/>
                <a:ea typeface="Barlow"/>
                <a:cs typeface="Barlow"/>
                <a:sym typeface="Barlow"/>
              </a:rPr>
              <a:t>Opportunity</a:t>
            </a:r>
            <a:endParaRPr b="1" sz="1800">
              <a:latin typeface="Barlow"/>
              <a:ea typeface="Barlow"/>
              <a:cs typeface="Barlow"/>
              <a:sym typeface="Barlow"/>
            </a:endParaRPr>
          </a:p>
          <a:p>
            <a:pPr indent="0" lvl="0" marL="0" rtl="0" algn="l">
              <a:spcBef>
                <a:spcPts val="0"/>
              </a:spcBef>
              <a:spcAft>
                <a:spcPts val="0"/>
              </a:spcAft>
              <a:buNone/>
            </a:pPr>
            <a:r>
              <a:rPr lang="en" sz="1800">
                <a:latin typeface="Barlow"/>
                <a:ea typeface="Barlow"/>
                <a:cs typeface="Barlow"/>
                <a:sym typeface="Barlow"/>
              </a:rPr>
              <a:t>Writing letters of recommendation</a:t>
            </a:r>
            <a:endParaRPr sz="1800">
              <a:latin typeface="Barlow"/>
              <a:ea typeface="Barlow"/>
              <a:cs typeface="Barlow"/>
              <a:sym typeface="Barlow"/>
            </a:endParaRPr>
          </a:p>
        </p:txBody>
      </p:sp>
      <p:pic>
        <p:nvPicPr>
          <p:cNvPr id="174" name="Google Shape;174;p31"/>
          <p:cNvPicPr preferRelativeResize="0"/>
          <p:nvPr/>
        </p:nvPicPr>
        <p:blipFill>
          <a:blip r:embed="rId4">
            <a:alphaModFix/>
          </a:blip>
          <a:stretch>
            <a:fillRect/>
          </a:stretch>
        </p:blipFill>
        <p:spPr>
          <a:xfrm>
            <a:off x="704600" y="1119830"/>
            <a:ext cx="477900" cy="477900"/>
          </a:xfrm>
          <a:prstGeom prst="rect">
            <a:avLst/>
          </a:prstGeom>
          <a:noFill/>
          <a:ln>
            <a:noFill/>
          </a:ln>
        </p:spPr>
      </p:pic>
      <p:pic>
        <p:nvPicPr>
          <p:cNvPr id="175" name="Google Shape;175;p31"/>
          <p:cNvPicPr preferRelativeResize="0"/>
          <p:nvPr/>
        </p:nvPicPr>
        <p:blipFill>
          <a:blip r:embed="rId5">
            <a:alphaModFix/>
          </a:blip>
          <a:stretch>
            <a:fillRect/>
          </a:stretch>
        </p:blipFill>
        <p:spPr>
          <a:xfrm>
            <a:off x="637553" y="2410088"/>
            <a:ext cx="612000" cy="611981"/>
          </a:xfrm>
          <a:prstGeom prst="rect">
            <a:avLst/>
          </a:prstGeom>
          <a:noFill/>
          <a:ln>
            <a:noFill/>
          </a:ln>
        </p:spPr>
      </p:pic>
      <p:sp>
        <p:nvSpPr>
          <p:cNvPr id="176" name="Google Shape;176;p31"/>
          <p:cNvSpPr txBox="1"/>
          <p:nvPr/>
        </p:nvSpPr>
        <p:spPr>
          <a:xfrm>
            <a:off x="1309000" y="2279300"/>
            <a:ext cx="7339800" cy="23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Barlow"/>
                <a:ea typeface="Barlow"/>
                <a:cs typeface="Barlow"/>
                <a:sym typeface="Barlow"/>
              </a:rPr>
              <a:t>Prompt</a:t>
            </a:r>
            <a:endParaRPr b="1" sz="1800">
              <a:latin typeface="Barlow"/>
              <a:ea typeface="Barlow"/>
              <a:cs typeface="Barlow"/>
              <a:sym typeface="Barlow"/>
            </a:endParaRPr>
          </a:p>
          <a:p>
            <a:pPr indent="0" lvl="0" marL="0" rtl="0" algn="l">
              <a:spcBef>
                <a:spcPts val="0"/>
              </a:spcBef>
              <a:spcAft>
                <a:spcPts val="0"/>
              </a:spcAft>
              <a:buNone/>
            </a:pPr>
            <a:r>
              <a:rPr lang="en" sz="1800">
                <a:solidFill>
                  <a:schemeClr val="dk1"/>
                </a:solidFill>
                <a:latin typeface="Barlow"/>
                <a:ea typeface="Barlow"/>
                <a:cs typeface="Barlow"/>
                <a:sym typeface="Barlow"/>
              </a:rPr>
              <a:t>Write a letter of reference for University of Arizona for my student Angelica Gomez whom I recommend extremely highly. She received a 101% for the year and is a great cooperative learner and classroom leader. She will no doubt succeed at any university of her choice.</a:t>
            </a:r>
            <a:endParaRPr sz="1800">
              <a:solidFill>
                <a:schemeClr val="dk1"/>
              </a:solidFill>
              <a:latin typeface="Barlow"/>
              <a:ea typeface="Barlow"/>
              <a:cs typeface="Barlow"/>
              <a:sym typeface="Barlow"/>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0" name="Shape 180"/>
        <p:cNvGrpSpPr/>
        <p:nvPr/>
      </p:nvGrpSpPr>
      <p:grpSpPr>
        <a:xfrm>
          <a:off x="0" y="0"/>
          <a:ext cx="0" cy="0"/>
          <a:chOff x="0" y="0"/>
          <a:chExt cx="0" cy="0"/>
        </a:xfrm>
      </p:grpSpPr>
      <p:sp>
        <p:nvSpPr>
          <p:cNvPr id="181" name="Google Shape;181;p32"/>
          <p:cNvSpPr/>
          <p:nvPr/>
        </p:nvSpPr>
        <p:spPr>
          <a:xfrm>
            <a:off x="0" y="0"/>
            <a:ext cx="9144000" cy="477900"/>
          </a:xfrm>
          <a:prstGeom prst="rect">
            <a:avLst/>
          </a:prstGeom>
          <a:solidFill>
            <a:srgbClr val="B9BF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Poppins"/>
                <a:ea typeface="Poppins"/>
                <a:cs typeface="Poppins"/>
                <a:sym typeface="Poppins"/>
              </a:rPr>
              <a:t>Starter Prompts</a:t>
            </a:r>
            <a:endParaRPr b="1">
              <a:solidFill>
                <a:schemeClr val="lt1"/>
              </a:solidFill>
              <a:latin typeface="Poppins"/>
              <a:ea typeface="Poppins"/>
              <a:cs typeface="Poppins"/>
              <a:sym typeface="Poppins"/>
            </a:endParaRPr>
          </a:p>
        </p:txBody>
      </p:sp>
      <p:sp>
        <p:nvSpPr>
          <p:cNvPr id="182" name="Google Shape;182;p32"/>
          <p:cNvSpPr txBox="1"/>
          <p:nvPr/>
        </p:nvSpPr>
        <p:spPr>
          <a:xfrm>
            <a:off x="1249550" y="1075847"/>
            <a:ext cx="7339800" cy="8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Barlow"/>
                <a:ea typeface="Barlow"/>
                <a:cs typeface="Barlow"/>
                <a:sym typeface="Barlow"/>
              </a:rPr>
              <a:t>Opportunity</a:t>
            </a:r>
            <a:endParaRPr b="1" sz="1800">
              <a:latin typeface="Barlow"/>
              <a:ea typeface="Barlow"/>
              <a:cs typeface="Barlow"/>
              <a:sym typeface="Barlow"/>
            </a:endParaRPr>
          </a:p>
          <a:p>
            <a:pPr indent="0" lvl="0" marL="0" rtl="0" algn="l">
              <a:spcBef>
                <a:spcPts val="0"/>
              </a:spcBef>
              <a:spcAft>
                <a:spcPts val="0"/>
              </a:spcAft>
              <a:buNone/>
            </a:pPr>
            <a:r>
              <a:rPr lang="en" sz="1800">
                <a:latin typeface="Barlow"/>
                <a:ea typeface="Barlow"/>
                <a:cs typeface="Barlow"/>
                <a:sym typeface="Barlow"/>
              </a:rPr>
              <a:t>Brainstorming common student misconceptions</a:t>
            </a:r>
            <a:endParaRPr sz="1800">
              <a:latin typeface="Barlow"/>
              <a:ea typeface="Barlow"/>
              <a:cs typeface="Barlow"/>
              <a:sym typeface="Barlow"/>
            </a:endParaRPr>
          </a:p>
        </p:txBody>
      </p:sp>
      <p:pic>
        <p:nvPicPr>
          <p:cNvPr id="183" name="Google Shape;183;p32"/>
          <p:cNvPicPr preferRelativeResize="0"/>
          <p:nvPr/>
        </p:nvPicPr>
        <p:blipFill>
          <a:blip r:embed="rId4">
            <a:alphaModFix/>
          </a:blip>
          <a:stretch>
            <a:fillRect/>
          </a:stretch>
        </p:blipFill>
        <p:spPr>
          <a:xfrm>
            <a:off x="811950" y="1172305"/>
            <a:ext cx="477900" cy="477900"/>
          </a:xfrm>
          <a:prstGeom prst="rect">
            <a:avLst/>
          </a:prstGeom>
          <a:noFill/>
          <a:ln>
            <a:noFill/>
          </a:ln>
        </p:spPr>
      </p:pic>
      <p:pic>
        <p:nvPicPr>
          <p:cNvPr id="184" name="Google Shape;184;p32"/>
          <p:cNvPicPr preferRelativeResize="0"/>
          <p:nvPr/>
        </p:nvPicPr>
        <p:blipFill>
          <a:blip r:embed="rId5">
            <a:alphaModFix/>
          </a:blip>
          <a:stretch>
            <a:fillRect/>
          </a:stretch>
        </p:blipFill>
        <p:spPr>
          <a:xfrm>
            <a:off x="677853" y="2344588"/>
            <a:ext cx="612000" cy="611981"/>
          </a:xfrm>
          <a:prstGeom prst="rect">
            <a:avLst/>
          </a:prstGeom>
          <a:noFill/>
          <a:ln>
            <a:noFill/>
          </a:ln>
        </p:spPr>
      </p:pic>
      <p:sp>
        <p:nvSpPr>
          <p:cNvPr id="185" name="Google Shape;185;p32"/>
          <p:cNvSpPr txBox="1"/>
          <p:nvPr/>
        </p:nvSpPr>
        <p:spPr>
          <a:xfrm>
            <a:off x="1249550" y="2223825"/>
            <a:ext cx="7339800" cy="23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Barlow"/>
                <a:ea typeface="Barlow"/>
                <a:cs typeface="Barlow"/>
                <a:sym typeface="Barlow"/>
              </a:rPr>
              <a:t>Prompt</a:t>
            </a:r>
            <a:endParaRPr b="1" sz="1800">
              <a:latin typeface="Barlow"/>
              <a:ea typeface="Barlow"/>
              <a:cs typeface="Barlow"/>
              <a:sym typeface="Barlow"/>
            </a:endParaRPr>
          </a:p>
          <a:p>
            <a:pPr indent="0" lvl="0" marL="0" rtl="0" algn="l">
              <a:spcBef>
                <a:spcPts val="0"/>
              </a:spcBef>
              <a:spcAft>
                <a:spcPts val="0"/>
              </a:spcAft>
              <a:buNone/>
            </a:pPr>
            <a:r>
              <a:rPr lang="en" sz="1800">
                <a:solidFill>
                  <a:schemeClr val="dk1"/>
                </a:solidFill>
                <a:latin typeface="Barlow"/>
                <a:ea typeface="Barlow"/>
                <a:cs typeface="Barlow"/>
                <a:sym typeface="Barlow"/>
              </a:rPr>
              <a:t>What are the top 5 misconceptions a student brand new to coding might have about variables?</a:t>
            </a:r>
            <a:endParaRPr sz="1800">
              <a:solidFill>
                <a:schemeClr val="dk1"/>
              </a:solidFill>
              <a:latin typeface="Barlow"/>
              <a:ea typeface="Barlow"/>
              <a:cs typeface="Barlow"/>
              <a:sym typeface="Barlow"/>
            </a:endParaRPr>
          </a:p>
        </p:txBody>
      </p:sp>
      <p:sp>
        <p:nvSpPr>
          <p:cNvPr id="186" name="Google Shape;186;p32"/>
          <p:cNvSpPr/>
          <p:nvPr/>
        </p:nvSpPr>
        <p:spPr>
          <a:xfrm>
            <a:off x="0" y="0"/>
            <a:ext cx="9144000" cy="477900"/>
          </a:xfrm>
          <a:prstGeom prst="rect">
            <a:avLst/>
          </a:prstGeom>
          <a:solidFill>
            <a:srgbClr val="360161"/>
          </a:solid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b="1" lang="en" sz="2500">
                <a:solidFill>
                  <a:schemeClr val="lt1"/>
                </a:solidFill>
                <a:latin typeface="Barlow Condensed"/>
                <a:ea typeface="Barlow Condensed"/>
                <a:cs typeface="Barlow Condensed"/>
                <a:sym typeface="Barlow Condensed"/>
              </a:rPr>
              <a:t>Starter Prompts</a:t>
            </a:r>
            <a:endParaRPr b="1" sz="2500">
              <a:solidFill>
                <a:schemeClr val="lt1"/>
              </a:solidFill>
              <a:latin typeface="Barlow Condensed"/>
              <a:ea typeface="Barlow Condensed"/>
              <a:cs typeface="Barlow Condensed"/>
              <a:sym typeface="Barlow Condense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0" name="Shape 190"/>
        <p:cNvGrpSpPr/>
        <p:nvPr/>
      </p:nvGrpSpPr>
      <p:grpSpPr>
        <a:xfrm>
          <a:off x="0" y="0"/>
          <a:ext cx="0" cy="0"/>
          <a:chOff x="0" y="0"/>
          <a:chExt cx="0" cy="0"/>
        </a:xfrm>
      </p:grpSpPr>
      <p:sp>
        <p:nvSpPr>
          <p:cNvPr id="191" name="Google Shape;191;p33"/>
          <p:cNvSpPr/>
          <p:nvPr/>
        </p:nvSpPr>
        <p:spPr>
          <a:xfrm>
            <a:off x="0" y="0"/>
            <a:ext cx="9144000" cy="477900"/>
          </a:xfrm>
          <a:prstGeom prst="rect">
            <a:avLst/>
          </a:prstGeom>
          <a:solidFill>
            <a:srgbClr val="B9BF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Poppins"/>
                <a:ea typeface="Poppins"/>
                <a:cs typeface="Poppins"/>
                <a:sym typeface="Poppins"/>
              </a:rPr>
              <a:t>Starter Prompts</a:t>
            </a:r>
            <a:endParaRPr b="1">
              <a:solidFill>
                <a:schemeClr val="lt1"/>
              </a:solidFill>
              <a:latin typeface="Poppins"/>
              <a:ea typeface="Poppins"/>
              <a:cs typeface="Poppins"/>
              <a:sym typeface="Poppins"/>
            </a:endParaRPr>
          </a:p>
        </p:txBody>
      </p:sp>
      <p:sp>
        <p:nvSpPr>
          <p:cNvPr id="192" name="Google Shape;192;p33"/>
          <p:cNvSpPr txBox="1"/>
          <p:nvPr/>
        </p:nvSpPr>
        <p:spPr>
          <a:xfrm>
            <a:off x="1249550" y="1176197"/>
            <a:ext cx="7339800" cy="8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Barlow"/>
                <a:ea typeface="Barlow"/>
                <a:cs typeface="Barlow"/>
                <a:sym typeface="Barlow"/>
              </a:rPr>
              <a:t>Opportunity</a:t>
            </a:r>
            <a:endParaRPr b="1" sz="1800">
              <a:latin typeface="Barlow"/>
              <a:ea typeface="Barlow"/>
              <a:cs typeface="Barlow"/>
              <a:sym typeface="Barlow"/>
            </a:endParaRPr>
          </a:p>
          <a:p>
            <a:pPr indent="0" lvl="0" marL="0" rtl="0" algn="l">
              <a:spcBef>
                <a:spcPts val="0"/>
              </a:spcBef>
              <a:spcAft>
                <a:spcPts val="0"/>
              </a:spcAft>
              <a:buNone/>
            </a:pPr>
            <a:r>
              <a:rPr lang="en" sz="1800">
                <a:latin typeface="Barlow"/>
                <a:ea typeface="Barlow"/>
                <a:cs typeface="Barlow"/>
                <a:sym typeface="Barlow"/>
              </a:rPr>
              <a:t>Writing exemplars of student work at different levels of achievement</a:t>
            </a:r>
            <a:endParaRPr sz="1800">
              <a:latin typeface="Barlow"/>
              <a:ea typeface="Barlow"/>
              <a:cs typeface="Barlow"/>
              <a:sym typeface="Barlow"/>
            </a:endParaRPr>
          </a:p>
        </p:txBody>
      </p:sp>
      <p:pic>
        <p:nvPicPr>
          <p:cNvPr id="193" name="Google Shape;193;p33"/>
          <p:cNvPicPr preferRelativeResize="0"/>
          <p:nvPr/>
        </p:nvPicPr>
        <p:blipFill>
          <a:blip r:embed="rId4">
            <a:alphaModFix/>
          </a:blip>
          <a:stretch>
            <a:fillRect/>
          </a:stretch>
        </p:blipFill>
        <p:spPr>
          <a:xfrm>
            <a:off x="771650" y="1310705"/>
            <a:ext cx="477900" cy="477900"/>
          </a:xfrm>
          <a:prstGeom prst="rect">
            <a:avLst/>
          </a:prstGeom>
          <a:noFill/>
          <a:ln>
            <a:noFill/>
          </a:ln>
        </p:spPr>
      </p:pic>
      <p:pic>
        <p:nvPicPr>
          <p:cNvPr id="194" name="Google Shape;194;p33"/>
          <p:cNvPicPr preferRelativeResize="0"/>
          <p:nvPr/>
        </p:nvPicPr>
        <p:blipFill>
          <a:blip r:embed="rId5">
            <a:alphaModFix/>
          </a:blip>
          <a:stretch>
            <a:fillRect/>
          </a:stretch>
        </p:blipFill>
        <p:spPr>
          <a:xfrm>
            <a:off x="637553" y="2426663"/>
            <a:ext cx="612000" cy="611981"/>
          </a:xfrm>
          <a:prstGeom prst="rect">
            <a:avLst/>
          </a:prstGeom>
          <a:noFill/>
          <a:ln>
            <a:noFill/>
          </a:ln>
        </p:spPr>
      </p:pic>
      <p:sp>
        <p:nvSpPr>
          <p:cNvPr id="195" name="Google Shape;195;p33"/>
          <p:cNvSpPr txBox="1"/>
          <p:nvPr/>
        </p:nvSpPr>
        <p:spPr>
          <a:xfrm>
            <a:off x="1249550" y="2324150"/>
            <a:ext cx="7339800" cy="23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Barlow"/>
                <a:ea typeface="Barlow"/>
                <a:cs typeface="Barlow"/>
                <a:sym typeface="Barlow"/>
              </a:rPr>
              <a:t>Prompt</a:t>
            </a:r>
            <a:endParaRPr b="1" sz="1800">
              <a:latin typeface="Barlow"/>
              <a:ea typeface="Barlow"/>
              <a:cs typeface="Barlow"/>
              <a:sym typeface="Barlow"/>
            </a:endParaRPr>
          </a:p>
          <a:p>
            <a:pPr indent="0" lvl="0" marL="0" rtl="0" algn="l">
              <a:spcBef>
                <a:spcPts val="0"/>
              </a:spcBef>
              <a:spcAft>
                <a:spcPts val="0"/>
              </a:spcAft>
              <a:buNone/>
            </a:pPr>
            <a:r>
              <a:rPr lang="en" sz="1800">
                <a:solidFill>
                  <a:schemeClr val="dk1"/>
                </a:solidFill>
                <a:latin typeface="Barlow"/>
                <a:ea typeface="Barlow"/>
                <a:cs typeface="Barlow"/>
                <a:sym typeface="Barlow"/>
              </a:rPr>
              <a:t>I am having my students write a claim evidence reasoning argument for the claim “we only see one side of the moon.” The argument can’t be more than one paragraph and students only need to use one piece of evidence. Provide three different exemplars for this assignment, one that would receive an A, one that would receive a C, and one that would get an F.</a:t>
            </a:r>
            <a:endParaRPr sz="1800">
              <a:solidFill>
                <a:schemeClr val="dk1"/>
              </a:solidFill>
              <a:latin typeface="Barlow"/>
              <a:ea typeface="Barlow"/>
              <a:cs typeface="Barlow"/>
              <a:sym typeface="Barlow"/>
            </a:endParaRPr>
          </a:p>
        </p:txBody>
      </p:sp>
      <p:sp>
        <p:nvSpPr>
          <p:cNvPr id="196" name="Google Shape;196;p33"/>
          <p:cNvSpPr/>
          <p:nvPr/>
        </p:nvSpPr>
        <p:spPr>
          <a:xfrm>
            <a:off x="0" y="0"/>
            <a:ext cx="9144000" cy="477900"/>
          </a:xfrm>
          <a:prstGeom prst="rect">
            <a:avLst/>
          </a:prstGeom>
          <a:solidFill>
            <a:srgbClr val="360161"/>
          </a:solid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b="1" lang="en" sz="2500">
                <a:solidFill>
                  <a:schemeClr val="lt1"/>
                </a:solidFill>
                <a:latin typeface="Barlow Condensed"/>
                <a:ea typeface="Barlow Condensed"/>
                <a:cs typeface="Barlow Condensed"/>
                <a:sym typeface="Barlow Condensed"/>
              </a:rPr>
              <a:t>Starter Prompts</a:t>
            </a:r>
            <a:endParaRPr b="1" sz="2500">
              <a:solidFill>
                <a:schemeClr val="lt1"/>
              </a:solidFill>
              <a:latin typeface="Barlow Condensed"/>
              <a:ea typeface="Barlow Condensed"/>
              <a:cs typeface="Barlow Condensed"/>
              <a:sym typeface="Barlow Condense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0" name="Shape 200"/>
        <p:cNvGrpSpPr/>
        <p:nvPr/>
      </p:nvGrpSpPr>
      <p:grpSpPr>
        <a:xfrm>
          <a:off x="0" y="0"/>
          <a:ext cx="0" cy="0"/>
          <a:chOff x="0" y="0"/>
          <a:chExt cx="0" cy="0"/>
        </a:xfrm>
      </p:grpSpPr>
      <p:sp>
        <p:nvSpPr>
          <p:cNvPr id="201" name="Google Shape;201;p34"/>
          <p:cNvSpPr/>
          <p:nvPr/>
        </p:nvSpPr>
        <p:spPr>
          <a:xfrm>
            <a:off x="0" y="0"/>
            <a:ext cx="9144000" cy="477900"/>
          </a:xfrm>
          <a:prstGeom prst="rect">
            <a:avLst/>
          </a:prstGeom>
          <a:solidFill>
            <a:srgbClr val="B9BF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Poppins"/>
                <a:ea typeface="Poppins"/>
                <a:cs typeface="Poppins"/>
                <a:sym typeface="Poppins"/>
              </a:rPr>
              <a:t>Starter Prompts</a:t>
            </a:r>
            <a:endParaRPr b="1">
              <a:solidFill>
                <a:schemeClr val="lt1"/>
              </a:solidFill>
              <a:latin typeface="Poppins"/>
              <a:ea typeface="Poppins"/>
              <a:cs typeface="Poppins"/>
              <a:sym typeface="Poppins"/>
            </a:endParaRPr>
          </a:p>
        </p:txBody>
      </p:sp>
      <p:sp>
        <p:nvSpPr>
          <p:cNvPr id="202" name="Google Shape;202;p34"/>
          <p:cNvSpPr txBox="1"/>
          <p:nvPr/>
        </p:nvSpPr>
        <p:spPr>
          <a:xfrm>
            <a:off x="1249550" y="996772"/>
            <a:ext cx="7339800" cy="8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Barlow"/>
                <a:ea typeface="Barlow"/>
                <a:cs typeface="Barlow"/>
                <a:sym typeface="Barlow"/>
              </a:rPr>
              <a:t>Opportunity</a:t>
            </a:r>
            <a:endParaRPr b="1" sz="1800">
              <a:latin typeface="Barlow"/>
              <a:ea typeface="Barlow"/>
              <a:cs typeface="Barlow"/>
              <a:sym typeface="Barlow"/>
            </a:endParaRPr>
          </a:p>
          <a:p>
            <a:pPr indent="0" lvl="0" marL="0" rtl="0" algn="l">
              <a:spcBef>
                <a:spcPts val="0"/>
              </a:spcBef>
              <a:spcAft>
                <a:spcPts val="0"/>
              </a:spcAft>
              <a:buNone/>
            </a:pPr>
            <a:r>
              <a:rPr lang="en" sz="1800">
                <a:latin typeface="Barlow"/>
                <a:ea typeface="Barlow"/>
                <a:cs typeface="Barlow"/>
                <a:sym typeface="Barlow"/>
              </a:rPr>
              <a:t>Revising casual writing into a formal email</a:t>
            </a:r>
            <a:endParaRPr sz="1800">
              <a:latin typeface="Barlow"/>
              <a:ea typeface="Barlow"/>
              <a:cs typeface="Barlow"/>
              <a:sym typeface="Barlow"/>
            </a:endParaRPr>
          </a:p>
        </p:txBody>
      </p:sp>
      <p:pic>
        <p:nvPicPr>
          <p:cNvPr id="203" name="Google Shape;203;p34"/>
          <p:cNvPicPr preferRelativeResize="0"/>
          <p:nvPr/>
        </p:nvPicPr>
        <p:blipFill>
          <a:blip r:embed="rId4">
            <a:alphaModFix/>
          </a:blip>
          <a:stretch>
            <a:fillRect/>
          </a:stretch>
        </p:blipFill>
        <p:spPr>
          <a:xfrm>
            <a:off x="771650" y="1110455"/>
            <a:ext cx="477900" cy="477900"/>
          </a:xfrm>
          <a:prstGeom prst="rect">
            <a:avLst/>
          </a:prstGeom>
          <a:noFill/>
          <a:ln>
            <a:noFill/>
          </a:ln>
        </p:spPr>
      </p:pic>
      <p:pic>
        <p:nvPicPr>
          <p:cNvPr id="204" name="Google Shape;204;p34"/>
          <p:cNvPicPr preferRelativeResize="0"/>
          <p:nvPr/>
        </p:nvPicPr>
        <p:blipFill>
          <a:blip r:embed="rId5">
            <a:alphaModFix/>
          </a:blip>
          <a:stretch>
            <a:fillRect/>
          </a:stretch>
        </p:blipFill>
        <p:spPr>
          <a:xfrm>
            <a:off x="637553" y="2408438"/>
            <a:ext cx="612000" cy="611981"/>
          </a:xfrm>
          <a:prstGeom prst="rect">
            <a:avLst/>
          </a:prstGeom>
          <a:noFill/>
          <a:ln>
            <a:noFill/>
          </a:ln>
        </p:spPr>
      </p:pic>
      <p:sp>
        <p:nvSpPr>
          <p:cNvPr id="205" name="Google Shape;205;p34"/>
          <p:cNvSpPr txBox="1"/>
          <p:nvPr/>
        </p:nvSpPr>
        <p:spPr>
          <a:xfrm>
            <a:off x="1249550" y="2260275"/>
            <a:ext cx="7339800" cy="23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Barlow"/>
                <a:ea typeface="Barlow"/>
                <a:cs typeface="Barlow"/>
                <a:sym typeface="Barlow"/>
              </a:rPr>
              <a:t>Prompt</a:t>
            </a:r>
            <a:endParaRPr b="1" sz="1800">
              <a:latin typeface="Barlow"/>
              <a:ea typeface="Barlow"/>
              <a:cs typeface="Barlow"/>
              <a:sym typeface="Barlow"/>
            </a:endParaRPr>
          </a:p>
          <a:p>
            <a:pPr indent="0" lvl="0" marL="0" rtl="0" algn="l">
              <a:spcBef>
                <a:spcPts val="0"/>
              </a:spcBef>
              <a:spcAft>
                <a:spcPts val="0"/>
              </a:spcAft>
              <a:buNone/>
            </a:pPr>
            <a:r>
              <a:rPr lang="en" sz="1800">
                <a:solidFill>
                  <a:schemeClr val="dk1"/>
                </a:solidFill>
                <a:latin typeface="Barlow"/>
                <a:ea typeface="Barlow"/>
                <a:cs typeface="Barlow"/>
                <a:sym typeface="Barlow"/>
              </a:rPr>
              <a:t>Your task is to revise the text below from my casual writing into a formal email to my principal. Here is the text: “We need a class set of new textbooks for next year. The old ones are falling apart. My department chair says she won’t pay for it.”</a:t>
            </a:r>
            <a:endParaRPr sz="1800">
              <a:solidFill>
                <a:schemeClr val="dk1"/>
              </a:solidFill>
              <a:latin typeface="Barlow"/>
              <a:ea typeface="Barlow"/>
              <a:cs typeface="Barlow"/>
              <a:sym typeface="Barlow"/>
            </a:endParaRPr>
          </a:p>
        </p:txBody>
      </p:sp>
      <p:sp>
        <p:nvSpPr>
          <p:cNvPr id="206" name="Google Shape;206;p34"/>
          <p:cNvSpPr/>
          <p:nvPr/>
        </p:nvSpPr>
        <p:spPr>
          <a:xfrm>
            <a:off x="0" y="0"/>
            <a:ext cx="9144000" cy="477900"/>
          </a:xfrm>
          <a:prstGeom prst="rect">
            <a:avLst/>
          </a:prstGeom>
          <a:solidFill>
            <a:srgbClr val="360161"/>
          </a:solid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b="1" lang="en" sz="2500">
                <a:solidFill>
                  <a:schemeClr val="lt1"/>
                </a:solidFill>
                <a:latin typeface="Barlow Condensed"/>
                <a:ea typeface="Barlow Condensed"/>
                <a:cs typeface="Barlow Condensed"/>
                <a:sym typeface="Barlow Condensed"/>
              </a:rPr>
              <a:t>Starter Prompts</a:t>
            </a:r>
            <a:endParaRPr b="1" sz="2500">
              <a:solidFill>
                <a:schemeClr val="lt1"/>
              </a:solidFill>
              <a:latin typeface="Barlow Condensed"/>
              <a:ea typeface="Barlow Condensed"/>
              <a:cs typeface="Barlow Condensed"/>
              <a:sym typeface="Barlow Condense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